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72" r:id="rId3"/>
    <p:sldId id="258" r:id="rId4"/>
    <p:sldId id="259" r:id="rId5"/>
    <p:sldId id="260" r:id="rId6"/>
    <p:sldId id="264" r:id="rId7"/>
    <p:sldId id="263" r:id="rId8"/>
    <p:sldId id="265" r:id="rId9"/>
    <p:sldId id="409" r:id="rId10"/>
    <p:sldId id="410" r:id="rId11"/>
    <p:sldId id="411" r:id="rId12"/>
    <p:sldId id="269" r:id="rId13"/>
    <p:sldId id="270" r:id="rId14"/>
    <p:sldId id="373" r:id="rId15"/>
    <p:sldId id="374" r:id="rId16"/>
    <p:sldId id="375" r:id="rId17"/>
    <p:sldId id="376" r:id="rId18"/>
    <p:sldId id="377" r:id="rId19"/>
    <p:sldId id="378" r:id="rId20"/>
    <p:sldId id="379" r:id="rId21"/>
    <p:sldId id="380" r:id="rId22"/>
    <p:sldId id="381" r:id="rId23"/>
    <p:sldId id="382" r:id="rId24"/>
    <p:sldId id="383" r:id="rId25"/>
    <p:sldId id="384" r:id="rId26"/>
    <p:sldId id="385" r:id="rId27"/>
    <p:sldId id="386" r:id="rId28"/>
    <p:sldId id="387" r:id="rId29"/>
    <p:sldId id="388" r:id="rId30"/>
    <p:sldId id="389" r:id="rId31"/>
    <p:sldId id="390" r:id="rId32"/>
    <p:sldId id="391" r:id="rId33"/>
    <p:sldId id="392" r:id="rId34"/>
    <p:sldId id="393" r:id="rId35"/>
    <p:sldId id="394" r:id="rId36"/>
    <p:sldId id="395" r:id="rId37"/>
    <p:sldId id="396" r:id="rId38"/>
    <p:sldId id="397" r:id="rId39"/>
    <p:sldId id="398" r:id="rId40"/>
    <p:sldId id="399" r:id="rId41"/>
    <p:sldId id="400" r:id="rId42"/>
    <p:sldId id="401" r:id="rId43"/>
    <p:sldId id="402" r:id="rId44"/>
    <p:sldId id="403" r:id="rId45"/>
    <p:sldId id="404" r:id="rId46"/>
    <p:sldId id="405" r:id="rId47"/>
    <p:sldId id="406" r:id="rId48"/>
    <p:sldId id="407" r:id="rId49"/>
    <p:sldId id="408" r:id="rId50"/>
    <p:sldId id="352" r:id="rId51"/>
    <p:sldId id="297" r:id="rId52"/>
    <p:sldId id="412" r:id="rId53"/>
    <p:sldId id="272" r:id="rId54"/>
    <p:sldId id="298" r:id="rId55"/>
    <p:sldId id="299" r:id="rId56"/>
    <p:sldId id="300" r:id="rId57"/>
    <p:sldId id="276" r:id="rId58"/>
    <p:sldId id="301" r:id="rId59"/>
    <p:sldId id="302" r:id="rId60"/>
    <p:sldId id="303" r:id="rId61"/>
    <p:sldId id="304" r:id="rId62"/>
    <p:sldId id="305" r:id="rId63"/>
    <p:sldId id="306" r:id="rId64"/>
    <p:sldId id="307" r:id="rId65"/>
    <p:sldId id="308" r:id="rId66"/>
    <p:sldId id="309" r:id="rId67"/>
    <p:sldId id="310" r:id="rId68"/>
    <p:sldId id="311" r:id="rId69"/>
    <p:sldId id="312" r:id="rId70"/>
    <p:sldId id="313" r:id="rId71"/>
    <p:sldId id="314" r:id="rId72"/>
    <p:sldId id="315" r:id="rId73"/>
    <p:sldId id="293" r:id="rId74"/>
    <p:sldId id="316" r:id="rId75"/>
    <p:sldId id="317" r:id="rId76"/>
    <p:sldId id="318" r:id="rId77"/>
    <p:sldId id="319" r:id="rId78"/>
    <p:sldId id="320" r:id="rId79"/>
    <p:sldId id="321" r:id="rId80"/>
    <p:sldId id="322" r:id="rId81"/>
    <p:sldId id="351" r:id="rId82"/>
    <p:sldId id="323" r:id="rId83"/>
    <p:sldId id="324" r:id="rId84"/>
    <p:sldId id="325" r:id="rId85"/>
    <p:sldId id="326" r:id="rId86"/>
    <p:sldId id="327" r:id="rId87"/>
    <p:sldId id="328" r:id="rId88"/>
    <p:sldId id="329" r:id="rId89"/>
    <p:sldId id="330" r:id="rId90"/>
    <p:sldId id="331" r:id="rId91"/>
    <p:sldId id="332" r:id="rId92"/>
    <p:sldId id="333" r:id="rId93"/>
    <p:sldId id="334" r:id="rId94"/>
    <p:sldId id="335" r:id="rId95"/>
    <p:sldId id="336" r:id="rId96"/>
    <p:sldId id="337" r:id="rId97"/>
    <p:sldId id="274" r:id="rId98"/>
    <p:sldId id="273" r:id="rId99"/>
    <p:sldId id="275" r:id="rId100"/>
    <p:sldId id="277" r:id="rId101"/>
    <p:sldId id="278" r:id="rId102"/>
    <p:sldId id="279" r:id="rId103"/>
    <p:sldId id="280" r:id="rId104"/>
    <p:sldId id="281" r:id="rId105"/>
    <p:sldId id="282" r:id="rId106"/>
    <p:sldId id="283" r:id="rId107"/>
    <p:sldId id="284" r:id="rId108"/>
    <p:sldId id="285" r:id="rId109"/>
    <p:sldId id="286" r:id="rId110"/>
    <p:sldId id="287" r:id="rId111"/>
    <p:sldId id="288" r:id="rId112"/>
    <p:sldId id="289" r:id="rId113"/>
    <p:sldId id="290" r:id="rId114"/>
    <p:sldId id="292" r:id="rId115"/>
    <p:sldId id="291" r:id="rId116"/>
    <p:sldId id="294" r:id="rId117"/>
    <p:sldId id="295" r:id="rId118"/>
    <p:sldId id="296" r:id="rId119"/>
    <p:sldId id="338" r:id="rId120"/>
    <p:sldId id="339" r:id="rId121"/>
    <p:sldId id="340" r:id="rId122"/>
    <p:sldId id="341" r:id="rId123"/>
    <p:sldId id="342" r:id="rId124"/>
    <p:sldId id="343" r:id="rId125"/>
    <p:sldId id="344" r:id="rId126"/>
    <p:sldId id="345" r:id="rId127"/>
    <p:sldId id="369" r:id="rId128"/>
    <p:sldId id="348" r:id="rId129"/>
    <p:sldId id="350" r:id="rId130"/>
    <p:sldId id="353" r:id="rId131"/>
    <p:sldId id="354" r:id="rId132"/>
    <p:sldId id="357" r:id="rId133"/>
    <p:sldId id="362" r:id="rId134"/>
    <p:sldId id="363" r:id="rId135"/>
    <p:sldId id="364" r:id="rId136"/>
    <p:sldId id="359" r:id="rId137"/>
    <p:sldId id="365" r:id="rId138"/>
    <p:sldId id="366" r:id="rId139"/>
    <p:sldId id="368" r:id="rId140"/>
    <p:sldId id="370" r:id="rId141"/>
    <p:sldId id="367" r:id="rId142"/>
    <p:sldId id="371" r:id="rId1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8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6C8462-2027-4996-BA96-DC03E55D7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FFE443-8E5F-4759-B868-3DC9AC6159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C9F60F-5930-4465-8F8F-072F2AF4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BB5F6-9663-4A43-8516-8A419617BB4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3EE090-52C8-4D53-9428-FA7F43CBC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7167B9-17E8-4D3C-B1A7-0A22ACC03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61AD5-61C1-4E8F-B261-F50B013114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864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07AFC7-97D6-45B3-A283-7527927F9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41F823-63F4-4635-9F18-585853CA36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9C4E8A-58F6-4006-A80A-D10B8505D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BB5F6-9663-4A43-8516-8A419617BB4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1F0414-2BC2-4696-9DAB-7C04E5886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6201BD-32BF-45EE-894A-070803881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61AD5-61C1-4E8F-B261-F50B013114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936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F9F426-CA70-4E39-A119-0712774CF5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3B408E-1306-4D37-80D3-68D4FA526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350B6E-E02D-46A4-91FA-70C905938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BB5F6-9663-4A43-8516-8A419617BB4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E54D85-5577-4337-A0D8-E9CCA564A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9FEE6E-5971-4912-A603-F673643BE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61AD5-61C1-4E8F-B261-F50B013114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138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B888AC-FD67-413E-99B8-D5C038AC5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EE0A78-2871-4B7E-AEB6-129961EFF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D31843-436D-42A1-BF11-06CC3F59F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BB5F6-9663-4A43-8516-8A419617BB4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69F441-A7C2-4D83-80AE-F77DF1D0B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1F8E1C-03A2-48EA-AF6F-3BFF0C166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61AD5-61C1-4E8F-B261-F50B013114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856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E1AE4-2E3B-470D-89A1-240CE68F4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B9BDFA-560B-46E6-A51A-3EAE445E5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56FE14-30BC-4059-8116-0D1323E27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BB5F6-9663-4A43-8516-8A419617BB4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6FC966-6533-4F40-AB04-0947C1C94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7B0266-7775-4EBC-A8AF-0FF42AB20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61AD5-61C1-4E8F-B261-F50B013114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808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9C844C-EE32-4ED4-A004-E95ADB958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872110-607F-43C3-979E-AC35F101E9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F97DAE-510B-408E-AE0C-1E923738B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AE9BE9-BFDF-4F3B-8F07-1109C9A8E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BB5F6-9663-4A43-8516-8A419617BB4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803EEA-39B1-4D62-96B0-932FFA2CF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DC03D6-F13A-4CD4-B20B-A90CA2881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61AD5-61C1-4E8F-B261-F50B013114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57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70872B-3448-4D87-B28D-68588C267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F2023E-6ED1-4B36-827D-FFC2A57B8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73695E-C36C-4F5B-804B-02C8A05D70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B9C2A11-EE3F-4DE8-8241-7C9D2778AB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B4D6A57-B411-4140-9580-7D37BBABDE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3D1DB54-EF19-409D-AB35-F640F699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BB5F6-9663-4A43-8516-8A419617BB4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B3E2681-871A-4731-88A9-8657F3EA3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DE7C836-D509-48B0-93A7-B49B653AE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61AD5-61C1-4E8F-B261-F50B013114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737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A087BE-BE9A-40C0-B61E-A43F738AA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3FE51C8-B244-4FD2-8820-1A8DF27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BB5F6-9663-4A43-8516-8A419617BB4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FF3014B-AB21-416B-AAA0-34CA718E4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B550E9-1DF2-4DB6-BEC3-F315673EE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61AD5-61C1-4E8F-B261-F50B013114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282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D647C55-878F-4ECE-8782-D35438E92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BB5F6-9663-4A43-8516-8A419617BB4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DE55EC0-524A-45D9-A356-4E17446FF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AAFB9C-03D0-44C2-B888-F2E23B800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61AD5-61C1-4E8F-B261-F50B013114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446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A2952A-8B09-4FD1-9071-AA3DEDE7D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3661E-82D5-4EC2-A42C-1F833644F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9D9FCF-79A4-4E67-BF11-A4D44DA390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741CE8-B32A-4A92-BB8C-CE214BDDE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BB5F6-9663-4A43-8516-8A419617BB4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55C40D-10B6-401A-AA27-8D92D1AF2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FFB8CF-1999-443B-8E49-8EA56E4AF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61AD5-61C1-4E8F-B261-F50B013114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682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186496-BF53-40EE-9955-65339F17D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B7A4011-590F-425A-9F3F-6EA4BDF2E0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5AD5FC-84B1-4FAB-A62F-EA91F0B186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5F2B7B-92C6-4756-80E2-359A8F93C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BB5F6-9663-4A43-8516-8A419617BB4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40752A-28C1-477D-8517-F97948EA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928D50-BC88-401C-9A7B-F3FD727BB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61AD5-61C1-4E8F-B261-F50B013114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923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437274C-9489-4BA7-949C-BA6070895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8517BC-93FF-4DF8-91B9-27E9E84A1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4C29BE-3132-4C1C-9D4C-5BC724952A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0BB5F6-9663-4A43-8516-8A419617BB4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717EA4-28DA-4A9B-8FF5-A89823E75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6E2C63-0ACF-42FD-B064-F963D46798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61AD5-61C1-4E8F-B261-F50B013114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596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66675" y="-428625"/>
            <a:ext cx="12668250" cy="758190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6DBE1-F5E8-4C3E-808B-21EE8F0AC727}"/>
              </a:ext>
            </a:extLst>
          </p:cNvPr>
          <p:cNvSpPr txBox="1"/>
          <p:nvPr/>
        </p:nvSpPr>
        <p:spPr>
          <a:xfrm>
            <a:off x="7372350" y="4840060"/>
            <a:ext cx="465772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</a:t>
            </a:r>
            <a:r>
              <a:rPr lang="ko-KR" altLang="en-US" sz="4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창시자에게 배우는 딥러닝</a:t>
            </a:r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en-US" altLang="ko-KR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</a:t>
            </a:r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 </a:t>
            </a:r>
            <a:r>
              <a:rPr lang="en-US" altLang="ko-KR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</a:t>
            </a:r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</a:t>
            </a:r>
            <a:endParaRPr lang="en-US" altLang="ko-KR" sz="48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김나영 안준헌 김현종</a:t>
            </a:r>
          </a:p>
        </p:txBody>
      </p:sp>
    </p:spTree>
    <p:extLst>
      <p:ext uri="{BB962C8B-B14F-4D97-AF65-F5344CB8AC3E}">
        <p14:creationId xmlns:p14="http://schemas.microsoft.com/office/powerpoint/2010/main" val="59967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14300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9539288" y="6457890"/>
            <a:ext cx="7029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5.1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신경망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33400" y="492051"/>
            <a:ext cx="3638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5.1.1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연산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554E6B-AE6C-46BE-ACC6-8FD923FEB76B}"/>
              </a:ext>
            </a:extLst>
          </p:cNvPr>
          <p:cNvSpPr txBox="1"/>
          <p:nvPr/>
        </p:nvSpPr>
        <p:spPr>
          <a:xfrm>
            <a:off x="944227" y="1371336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경계 문제와 패딩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A5F973A-101A-47CF-9207-4A0DB0320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964" y="1986125"/>
            <a:ext cx="9692072" cy="4379824"/>
          </a:xfrm>
          <a:prstGeom prst="rect">
            <a:avLst/>
          </a:prstGeom>
          <a:ln w="76200">
            <a:solidFill>
              <a:srgbClr val="CC99FF"/>
            </a:solidFill>
          </a:ln>
        </p:spPr>
      </p:pic>
    </p:spTree>
    <p:extLst>
      <p:ext uri="{BB962C8B-B14F-4D97-AF65-F5344CB8AC3E}">
        <p14:creationId xmlns:p14="http://schemas.microsoft.com/office/powerpoint/2010/main" val="242340323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61950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858250" y="6457890"/>
            <a:ext cx="319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신경망의 고급 사용법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05D95DD-707E-4003-9CB6-D62BCBCBA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2" y="2543175"/>
            <a:ext cx="10010775" cy="1771650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E18F169-9017-41C4-8850-7B9A4F188BCE}"/>
              </a:ext>
            </a:extLst>
          </p:cNvPr>
          <p:cNvSpPr txBox="1"/>
          <p:nvPr/>
        </p:nvSpPr>
        <p:spPr>
          <a:xfrm>
            <a:off x="486335" y="815770"/>
            <a:ext cx="4457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6.3.1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기온 예측 문제</a:t>
            </a:r>
          </a:p>
        </p:txBody>
      </p:sp>
    </p:spTree>
    <p:extLst>
      <p:ext uri="{BB962C8B-B14F-4D97-AF65-F5344CB8AC3E}">
        <p14:creationId xmlns:p14="http://schemas.microsoft.com/office/powerpoint/2010/main" val="87302245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61950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858250" y="6457890"/>
            <a:ext cx="319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신경망의 고급 사용법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CA4A38-499C-44A3-B2AD-32CF1EAD1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1530347"/>
            <a:ext cx="8115300" cy="4819530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CB212B-EE33-4502-9479-A8D4AE4784B0}"/>
              </a:ext>
            </a:extLst>
          </p:cNvPr>
          <p:cNvSpPr txBox="1"/>
          <p:nvPr/>
        </p:nvSpPr>
        <p:spPr>
          <a:xfrm>
            <a:off x="486335" y="815770"/>
            <a:ext cx="4457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6.3.1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기온 예측 문제</a:t>
            </a:r>
          </a:p>
        </p:txBody>
      </p:sp>
    </p:spTree>
    <p:extLst>
      <p:ext uri="{BB962C8B-B14F-4D97-AF65-F5344CB8AC3E}">
        <p14:creationId xmlns:p14="http://schemas.microsoft.com/office/powerpoint/2010/main" val="216315493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61950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858250" y="6457890"/>
            <a:ext cx="319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신경망의 고급 사용법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446BDA-CBF8-484C-A956-C5E547F0A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112" y="1657290"/>
            <a:ext cx="8867775" cy="4505325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CF5462-B040-484C-AA97-73FE0AC42D71}"/>
              </a:ext>
            </a:extLst>
          </p:cNvPr>
          <p:cNvSpPr txBox="1"/>
          <p:nvPr/>
        </p:nvSpPr>
        <p:spPr>
          <a:xfrm>
            <a:off x="486335" y="815770"/>
            <a:ext cx="4457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6.3.1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기온 예측 문제</a:t>
            </a:r>
          </a:p>
        </p:txBody>
      </p:sp>
    </p:spTree>
    <p:extLst>
      <p:ext uri="{BB962C8B-B14F-4D97-AF65-F5344CB8AC3E}">
        <p14:creationId xmlns:p14="http://schemas.microsoft.com/office/powerpoint/2010/main" val="222962184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61950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858250" y="6457890"/>
            <a:ext cx="319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신경망의 고급 사용법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F5462-B040-484C-AA97-73FE0AC42D71}"/>
              </a:ext>
            </a:extLst>
          </p:cNvPr>
          <p:cNvSpPr txBox="1"/>
          <p:nvPr/>
        </p:nvSpPr>
        <p:spPr>
          <a:xfrm>
            <a:off x="486335" y="815770"/>
            <a:ext cx="4457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6.3.2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준비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06C8B74-2094-40F9-93CE-0FEE447B7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2" y="2638425"/>
            <a:ext cx="1073467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3831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61950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858250" y="6457890"/>
            <a:ext cx="319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신경망의 고급 사용법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F5462-B040-484C-AA97-73FE0AC42D71}"/>
              </a:ext>
            </a:extLst>
          </p:cNvPr>
          <p:cNvSpPr txBox="1"/>
          <p:nvPr/>
        </p:nvSpPr>
        <p:spPr>
          <a:xfrm>
            <a:off x="486335" y="418186"/>
            <a:ext cx="4457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6.3.2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준비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D3E592-712E-43B7-AFA6-DB24BD1A2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84" y="1223916"/>
            <a:ext cx="5866191" cy="5248275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019D9A-17BC-49D3-A5EA-1266D783020A}"/>
              </a:ext>
            </a:extLst>
          </p:cNvPr>
          <p:cNvSpPr txBox="1"/>
          <p:nvPr/>
        </p:nvSpPr>
        <p:spPr>
          <a:xfrm>
            <a:off x="4046220" y="14621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E7F920-1E8F-449D-8011-4C65769F907C}"/>
              </a:ext>
            </a:extLst>
          </p:cNvPr>
          <p:cNvSpPr txBox="1"/>
          <p:nvPr/>
        </p:nvSpPr>
        <p:spPr>
          <a:xfrm>
            <a:off x="1889399" y="993083"/>
            <a:ext cx="461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1E4417-20E4-4422-9462-0DD7ADDAA8B1}"/>
              </a:ext>
            </a:extLst>
          </p:cNvPr>
          <p:cNvSpPr txBox="1"/>
          <p:nvPr/>
        </p:nvSpPr>
        <p:spPr>
          <a:xfrm>
            <a:off x="2617520" y="993083"/>
            <a:ext cx="461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36D77C-1E14-41E0-92CB-E3D3DFE96154}"/>
              </a:ext>
            </a:extLst>
          </p:cNvPr>
          <p:cNvSpPr txBox="1"/>
          <p:nvPr/>
        </p:nvSpPr>
        <p:spPr>
          <a:xfrm>
            <a:off x="3318098" y="996214"/>
            <a:ext cx="461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561257-362C-44E6-A4EE-28F6C02C23BA}"/>
              </a:ext>
            </a:extLst>
          </p:cNvPr>
          <p:cNvSpPr txBox="1"/>
          <p:nvPr/>
        </p:nvSpPr>
        <p:spPr>
          <a:xfrm>
            <a:off x="4125506" y="993083"/>
            <a:ext cx="461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F6DFC5-105B-4E2F-A031-E6D0F99103DE}"/>
              </a:ext>
            </a:extLst>
          </p:cNvPr>
          <p:cNvSpPr txBox="1"/>
          <p:nvPr/>
        </p:nvSpPr>
        <p:spPr>
          <a:xfrm>
            <a:off x="5087899" y="993083"/>
            <a:ext cx="461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1518D0-5963-4F2C-9925-D9B913006E51}"/>
              </a:ext>
            </a:extLst>
          </p:cNvPr>
          <p:cNvSpPr txBox="1"/>
          <p:nvPr/>
        </p:nvSpPr>
        <p:spPr>
          <a:xfrm>
            <a:off x="2212526" y="1687789"/>
            <a:ext cx="461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49D199-24BD-43AB-B99E-EA710252AF80}"/>
              </a:ext>
            </a:extLst>
          </p:cNvPr>
          <p:cNvSpPr txBox="1"/>
          <p:nvPr/>
        </p:nvSpPr>
        <p:spPr>
          <a:xfrm>
            <a:off x="3549091" y="1681143"/>
            <a:ext cx="461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86B24C-948D-427E-BB82-84A3AD4BEA1D}"/>
              </a:ext>
            </a:extLst>
          </p:cNvPr>
          <p:cNvSpPr txBox="1"/>
          <p:nvPr/>
        </p:nvSpPr>
        <p:spPr>
          <a:xfrm>
            <a:off x="4767440" y="1687789"/>
            <a:ext cx="461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</a:rPr>
              <a:t>⑧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042445-F398-43BE-B63E-80807FD0FF9A}"/>
              </a:ext>
            </a:extLst>
          </p:cNvPr>
          <p:cNvSpPr txBox="1"/>
          <p:nvPr/>
        </p:nvSpPr>
        <p:spPr>
          <a:xfrm>
            <a:off x="7035120" y="1962757"/>
            <a:ext cx="456953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① </a:t>
            </a:r>
            <a:r>
              <a:rPr lang="en-US" altLang="ko-KR" dirty="0">
                <a:solidFill>
                  <a:schemeClr val="bg1"/>
                </a:solidFill>
              </a:rPr>
              <a:t>data : </a:t>
            </a:r>
            <a:r>
              <a:rPr lang="ko-KR" altLang="en-US" dirty="0">
                <a:solidFill>
                  <a:schemeClr val="bg1"/>
                </a:solidFill>
              </a:rPr>
              <a:t>온도 데이터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② </a:t>
            </a:r>
            <a:r>
              <a:rPr lang="en-US" altLang="ko-KR" dirty="0">
                <a:solidFill>
                  <a:schemeClr val="bg1"/>
                </a:solidFill>
              </a:rPr>
              <a:t>lookback : </a:t>
            </a:r>
            <a:r>
              <a:rPr lang="ko-KR" altLang="en-US" dirty="0">
                <a:solidFill>
                  <a:schemeClr val="bg1"/>
                </a:solidFill>
              </a:rPr>
              <a:t>입력 데이터 세트의 시작 인덱스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                         </a:t>
            </a:r>
            <a:r>
              <a:rPr lang="ko-KR" altLang="en-US" dirty="0">
                <a:solidFill>
                  <a:schemeClr val="bg1"/>
                </a:solidFill>
              </a:rPr>
              <a:t>를 조절하기 위한 변수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③ </a:t>
            </a:r>
            <a:r>
              <a:rPr lang="en-US" altLang="ko-KR" dirty="0">
                <a:solidFill>
                  <a:schemeClr val="bg1"/>
                </a:solidFill>
              </a:rPr>
              <a:t>delay : </a:t>
            </a:r>
            <a:r>
              <a:rPr lang="ko-KR" altLang="en-US" dirty="0">
                <a:solidFill>
                  <a:schemeClr val="bg1"/>
                </a:solidFill>
              </a:rPr>
              <a:t>타깃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정답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 데이터의 시작 인덱스를 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                  </a:t>
            </a:r>
            <a:r>
              <a:rPr lang="ko-KR" altLang="en-US" dirty="0">
                <a:solidFill>
                  <a:schemeClr val="bg1"/>
                </a:solidFill>
              </a:rPr>
              <a:t>조절하기 위한 변수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④ </a:t>
            </a:r>
            <a:r>
              <a:rPr lang="en-US" altLang="ko-KR" dirty="0" err="1">
                <a:solidFill>
                  <a:schemeClr val="bg1"/>
                </a:solidFill>
              </a:rPr>
              <a:t>min_index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⑤ </a:t>
            </a:r>
            <a:r>
              <a:rPr lang="en-US" altLang="ko-KR" dirty="0" err="1">
                <a:solidFill>
                  <a:schemeClr val="bg1"/>
                </a:solidFill>
              </a:rPr>
              <a:t>max_index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    : </a:t>
            </a:r>
            <a:r>
              <a:rPr lang="ko-KR" altLang="en-US" dirty="0">
                <a:solidFill>
                  <a:schemeClr val="bg1"/>
                </a:solidFill>
              </a:rPr>
              <a:t>추출할 데이터의 범위를 지정하기 위한 변수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      </a:t>
            </a:r>
            <a:r>
              <a:rPr lang="ko-KR" altLang="en-US" dirty="0">
                <a:solidFill>
                  <a:schemeClr val="bg1"/>
                </a:solidFill>
              </a:rPr>
              <a:t>검증 데이터와 테스트 데이터를 분리하는 데 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       </a:t>
            </a:r>
            <a:r>
              <a:rPr lang="ko-KR" altLang="en-US" dirty="0">
                <a:solidFill>
                  <a:schemeClr val="bg1"/>
                </a:solidFill>
              </a:rPr>
              <a:t>사용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⑥ </a:t>
            </a:r>
            <a:r>
              <a:rPr lang="en-US" altLang="ko-KR" dirty="0">
                <a:solidFill>
                  <a:schemeClr val="bg1"/>
                </a:solidFill>
              </a:rPr>
              <a:t>shuffle : </a:t>
            </a:r>
            <a:r>
              <a:rPr lang="ko-KR" altLang="en-US" dirty="0">
                <a:solidFill>
                  <a:schemeClr val="bg1"/>
                </a:solidFill>
              </a:rPr>
              <a:t>입력 데이터의 </a:t>
            </a:r>
            <a:r>
              <a:rPr lang="ko-KR" altLang="en-US" dirty="0" err="1">
                <a:solidFill>
                  <a:schemeClr val="bg1"/>
                </a:solidFill>
              </a:rPr>
              <a:t>셔플</a:t>
            </a:r>
            <a:r>
              <a:rPr lang="ko-KR" altLang="en-US" dirty="0">
                <a:solidFill>
                  <a:schemeClr val="bg1"/>
                </a:solidFill>
              </a:rPr>
              <a:t> 여부를 나타내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                     </a:t>
            </a:r>
            <a:r>
              <a:rPr lang="ko-KR" altLang="en-US" dirty="0">
                <a:solidFill>
                  <a:schemeClr val="bg1"/>
                </a:solidFill>
              </a:rPr>
              <a:t>는 변수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⑦ </a:t>
            </a:r>
            <a:r>
              <a:rPr lang="en-US" altLang="ko-KR" dirty="0" err="1">
                <a:solidFill>
                  <a:schemeClr val="bg1"/>
                </a:solidFill>
              </a:rPr>
              <a:t>batch_size</a:t>
            </a:r>
            <a:r>
              <a:rPr lang="en-US" altLang="ko-KR" dirty="0">
                <a:solidFill>
                  <a:schemeClr val="bg1"/>
                </a:solidFill>
              </a:rPr>
              <a:t> : </a:t>
            </a:r>
            <a:r>
              <a:rPr lang="ko-KR" altLang="en-US" dirty="0">
                <a:solidFill>
                  <a:schemeClr val="bg1"/>
                </a:solidFill>
              </a:rPr>
              <a:t>배치 데이터 수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⑧ </a:t>
            </a:r>
            <a:r>
              <a:rPr lang="en-US" altLang="ko-KR" dirty="0">
                <a:solidFill>
                  <a:schemeClr val="bg1"/>
                </a:solidFill>
              </a:rPr>
              <a:t>step : </a:t>
            </a:r>
            <a:r>
              <a:rPr lang="ko-KR" altLang="en-US" dirty="0">
                <a:solidFill>
                  <a:schemeClr val="bg1"/>
                </a:solidFill>
              </a:rPr>
              <a:t>추출하는 데이터의 분할 길이를 나타내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                </a:t>
            </a:r>
            <a:r>
              <a:rPr lang="ko-KR" altLang="en-US" dirty="0">
                <a:solidFill>
                  <a:schemeClr val="bg1"/>
                </a:solidFill>
              </a:rPr>
              <a:t>는 변수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A3EAE1-D908-4F26-87CA-A9B573562877}"/>
              </a:ext>
            </a:extLst>
          </p:cNvPr>
          <p:cNvSpPr txBox="1"/>
          <p:nvPr/>
        </p:nvSpPr>
        <p:spPr>
          <a:xfrm>
            <a:off x="6942166" y="1131760"/>
            <a:ext cx="4389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#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입력 데이터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정답 데이터 만들기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    (</a:t>
            </a:r>
            <a:r>
              <a:rPr lang="ko-KR" altLang="en-US" sz="2400" dirty="0" err="1">
                <a:solidFill>
                  <a:schemeClr val="bg1"/>
                </a:solidFill>
              </a:rPr>
              <a:t>제너레이터</a:t>
            </a:r>
            <a:r>
              <a:rPr lang="ko-KR" altLang="en-US" sz="2400" dirty="0">
                <a:solidFill>
                  <a:schemeClr val="bg1"/>
                </a:solidFill>
              </a:rPr>
              <a:t> 함수 선언</a:t>
            </a:r>
            <a:r>
              <a:rPr lang="en-US" altLang="ko-KR" sz="2400" dirty="0">
                <a:solidFill>
                  <a:schemeClr val="bg1"/>
                </a:solidFill>
              </a:rPr>
              <a:t>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83796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61950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858250" y="6457890"/>
            <a:ext cx="319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신경망의 고급 사용법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F5462-B040-484C-AA97-73FE0AC42D71}"/>
              </a:ext>
            </a:extLst>
          </p:cNvPr>
          <p:cNvSpPr txBox="1"/>
          <p:nvPr/>
        </p:nvSpPr>
        <p:spPr>
          <a:xfrm>
            <a:off x="486335" y="418186"/>
            <a:ext cx="4457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6.3.2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준비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19D9A-17BC-49D3-A5EA-1266D783020A}"/>
              </a:ext>
            </a:extLst>
          </p:cNvPr>
          <p:cNvSpPr txBox="1"/>
          <p:nvPr/>
        </p:nvSpPr>
        <p:spPr>
          <a:xfrm>
            <a:off x="4046220" y="14621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04B32D5-BDF2-4BF8-9CB5-B1A63AA99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035" y="2786248"/>
            <a:ext cx="6937282" cy="1285503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EA10726-7630-4407-A696-1676F8BD3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952" y="1028670"/>
            <a:ext cx="3962400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73763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61950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858250" y="6457890"/>
            <a:ext cx="319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신경망의 고급 사용법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F5462-B040-484C-AA97-73FE0AC42D71}"/>
              </a:ext>
            </a:extLst>
          </p:cNvPr>
          <p:cNvSpPr txBox="1"/>
          <p:nvPr/>
        </p:nvSpPr>
        <p:spPr>
          <a:xfrm>
            <a:off x="486334" y="418186"/>
            <a:ext cx="4740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6.3.3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상식 수준의 기준점</a:t>
            </a:r>
            <a:endParaRPr lang="en-US" altLang="ko-KR" sz="3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19D9A-17BC-49D3-A5EA-1266D783020A}"/>
              </a:ext>
            </a:extLst>
          </p:cNvPr>
          <p:cNvSpPr txBox="1"/>
          <p:nvPr/>
        </p:nvSpPr>
        <p:spPr>
          <a:xfrm>
            <a:off x="4046220" y="14621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28CDD1-1105-4DEA-99C7-6C717083C52F}"/>
              </a:ext>
            </a:extLst>
          </p:cNvPr>
          <p:cNvSpPr txBox="1"/>
          <p:nvPr/>
        </p:nvSpPr>
        <p:spPr>
          <a:xfrm>
            <a:off x="678935" y="1064517"/>
            <a:ext cx="9899418" cy="1149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#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내일의 온도는 오늘의 온도와 비슷할 가능성이 높다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     -&gt; </a:t>
            </a:r>
            <a:r>
              <a:rPr lang="ko-KR" altLang="en-US" sz="2400" dirty="0">
                <a:solidFill>
                  <a:schemeClr val="bg1"/>
                </a:solidFill>
              </a:rPr>
              <a:t>내일의 온도는 오늘의 온도와 동일할 것이라고 예측 한다</a:t>
            </a:r>
            <a:r>
              <a:rPr lang="en-US" altLang="ko-KR" sz="2400" dirty="0">
                <a:solidFill>
                  <a:schemeClr val="bg1"/>
                </a:solidFill>
              </a:rPr>
              <a:t>(</a:t>
            </a:r>
            <a:r>
              <a:rPr lang="ko-KR" altLang="en-US" sz="2400" dirty="0">
                <a:solidFill>
                  <a:schemeClr val="bg1"/>
                </a:solidFill>
              </a:rPr>
              <a:t>상식 수준의 접근법</a:t>
            </a:r>
            <a:r>
              <a:rPr lang="en-US" altLang="ko-KR" sz="2400" dirty="0">
                <a:solidFill>
                  <a:schemeClr val="bg1"/>
                </a:solidFill>
              </a:rPr>
              <a:t>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E7142DA-9A39-4F24-9D62-0FECC9D0A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087" y="2640873"/>
            <a:ext cx="6981825" cy="2724150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B415E9D-CFC3-4805-A572-5D5B04F38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452" y="4723745"/>
            <a:ext cx="4724400" cy="857250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9256EB2-6CEF-43C2-9917-8464DFC126E0}"/>
              </a:ext>
            </a:extLst>
          </p:cNvPr>
          <p:cNvSpPr/>
          <p:nvPr/>
        </p:nvSpPr>
        <p:spPr>
          <a:xfrm>
            <a:off x="5783580" y="5250179"/>
            <a:ext cx="2007870" cy="285751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980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61950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858250" y="6457890"/>
            <a:ext cx="319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신경망의 고급 사용법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F5462-B040-484C-AA97-73FE0AC42D71}"/>
              </a:ext>
            </a:extLst>
          </p:cNvPr>
          <p:cNvSpPr txBox="1"/>
          <p:nvPr/>
        </p:nvSpPr>
        <p:spPr>
          <a:xfrm>
            <a:off x="486334" y="418186"/>
            <a:ext cx="5741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6.3.4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기본적인 머신 러닝 방법</a:t>
            </a:r>
            <a:endParaRPr lang="en-US" altLang="ko-KR" sz="3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19D9A-17BC-49D3-A5EA-1266D783020A}"/>
              </a:ext>
            </a:extLst>
          </p:cNvPr>
          <p:cNvSpPr txBox="1"/>
          <p:nvPr/>
        </p:nvSpPr>
        <p:spPr>
          <a:xfrm>
            <a:off x="4046220" y="14621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7B2D99-D71D-4D8F-A04A-6A96549A9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632" y="1601047"/>
            <a:ext cx="8665783" cy="3993796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276406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61950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858250" y="6457890"/>
            <a:ext cx="319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신경망의 고급 사용법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F5462-B040-484C-AA97-73FE0AC42D71}"/>
              </a:ext>
            </a:extLst>
          </p:cNvPr>
          <p:cNvSpPr txBox="1"/>
          <p:nvPr/>
        </p:nvSpPr>
        <p:spPr>
          <a:xfrm>
            <a:off x="486334" y="418186"/>
            <a:ext cx="5741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6.3.4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기본적인 머신 러닝 방법</a:t>
            </a:r>
            <a:endParaRPr lang="en-US" altLang="ko-KR" sz="3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19D9A-17BC-49D3-A5EA-1266D783020A}"/>
              </a:ext>
            </a:extLst>
          </p:cNvPr>
          <p:cNvSpPr txBox="1"/>
          <p:nvPr/>
        </p:nvSpPr>
        <p:spPr>
          <a:xfrm>
            <a:off x="4046220" y="14621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87A0D86-0A34-493F-B3DE-4906974B5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74" y="1395426"/>
            <a:ext cx="6118063" cy="3933798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825915-B305-49CB-AADE-53BEBB9B2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195" y="1719262"/>
            <a:ext cx="4867275" cy="3419475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07A67F-3E43-4D5D-BEBA-E016CF2B1D43}"/>
              </a:ext>
            </a:extLst>
          </p:cNvPr>
          <p:cNvSpPr txBox="1"/>
          <p:nvPr/>
        </p:nvSpPr>
        <p:spPr>
          <a:xfrm>
            <a:off x="6472237" y="5567481"/>
            <a:ext cx="5343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=&gt; </a:t>
            </a:r>
            <a:r>
              <a:rPr lang="ko-KR" altLang="en-US" sz="2400" dirty="0">
                <a:solidFill>
                  <a:schemeClr val="bg1"/>
                </a:solidFill>
              </a:rPr>
              <a:t>일부 검증 손실은 불안정한 모습을 보인다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39095E8-FDA1-4B45-9789-CD0A8D72A837}"/>
              </a:ext>
            </a:extLst>
          </p:cNvPr>
          <p:cNvCxnSpPr>
            <a:cxnSpLocks/>
          </p:cNvCxnSpPr>
          <p:nvPr/>
        </p:nvCxnSpPr>
        <p:spPr>
          <a:xfrm flipV="1">
            <a:off x="9033510" y="4287520"/>
            <a:ext cx="2284730" cy="914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005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61950" y="-643778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858250" y="6457890"/>
            <a:ext cx="319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신경망의 고급 사용법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F5462-B040-484C-AA97-73FE0AC42D71}"/>
              </a:ext>
            </a:extLst>
          </p:cNvPr>
          <p:cNvSpPr txBox="1"/>
          <p:nvPr/>
        </p:nvSpPr>
        <p:spPr>
          <a:xfrm>
            <a:off x="486334" y="418186"/>
            <a:ext cx="5741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6.3.4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기본적인 머신 러닝 방법</a:t>
            </a:r>
            <a:endParaRPr lang="en-US" altLang="ko-KR" sz="3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19D9A-17BC-49D3-A5EA-1266D783020A}"/>
              </a:ext>
            </a:extLst>
          </p:cNvPr>
          <p:cNvSpPr txBox="1"/>
          <p:nvPr/>
        </p:nvSpPr>
        <p:spPr>
          <a:xfrm>
            <a:off x="4046220" y="14621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FBED34-4F55-43E8-86E7-80526B955014}"/>
              </a:ext>
            </a:extLst>
          </p:cNvPr>
          <p:cNvSpPr txBox="1"/>
          <p:nvPr/>
        </p:nvSpPr>
        <p:spPr>
          <a:xfrm>
            <a:off x="769362" y="1143793"/>
            <a:ext cx="9552185" cy="763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</a:rPr>
              <a:t>#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>
                <a:solidFill>
                  <a:schemeClr val="bg1"/>
                </a:solidFill>
              </a:rPr>
              <a:t>앞의 소규모 완전 연결</a:t>
            </a:r>
            <a:r>
              <a:rPr lang="en-US" altLang="ko-KR" sz="3200" dirty="0">
                <a:solidFill>
                  <a:schemeClr val="bg1"/>
                </a:solidFill>
              </a:rPr>
              <a:t>(</a:t>
            </a:r>
            <a:r>
              <a:rPr lang="ko-KR" altLang="en-US" sz="3200" dirty="0" err="1">
                <a:solidFill>
                  <a:schemeClr val="bg1"/>
                </a:solidFill>
              </a:rPr>
              <a:t>전결합</a:t>
            </a:r>
            <a:r>
              <a:rPr lang="en-US" altLang="ko-KR" sz="3200" dirty="0">
                <a:solidFill>
                  <a:schemeClr val="bg1"/>
                </a:solidFill>
              </a:rPr>
              <a:t>) </a:t>
            </a:r>
            <a:r>
              <a:rPr lang="ko-KR" altLang="en-US" sz="3200" dirty="0">
                <a:solidFill>
                  <a:schemeClr val="bg1"/>
                </a:solidFill>
              </a:rPr>
              <a:t>모델의 성능이 낮은 이유</a:t>
            </a:r>
            <a:r>
              <a:rPr lang="en-US" altLang="ko-KR" sz="3200" dirty="0">
                <a:solidFill>
                  <a:schemeClr val="bg1"/>
                </a:solidFill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6AC56E-E1E1-4B0B-A90C-A0ED1E178625}"/>
              </a:ext>
            </a:extLst>
          </p:cNvPr>
          <p:cNvSpPr txBox="1"/>
          <p:nvPr/>
        </p:nvSpPr>
        <p:spPr>
          <a:xfrm>
            <a:off x="1130934" y="1986420"/>
            <a:ext cx="9384665" cy="2803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1. 2</a:t>
            </a:r>
            <a:r>
              <a:rPr lang="ko-KR" altLang="en-US" sz="2800" dirty="0">
                <a:solidFill>
                  <a:schemeClr val="bg1"/>
                </a:solidFill>
              </a:rPr>
              <a:t>개 층의 모든 가중치 조합으로 복잡한 모습을 한 모델은 오히려 </a:t>
            </a:r>
            <a:br>
              <a:rPr lang="en-US" altLang="ko-KR" sz="2800" dirty="0">
                <a:solidFill>
                  <a:schemeClr val="bg1"/>
                </a:solidFill>
              </a:rPr>
            </a:br>
            <a:r>
              <a:rPr lang="en-US" altLang="ko-KR" sz="2800" dirty="0">
                <a:solidFill>
                  <a:schemeClr val="bg1"/>
                </a:solidFill>
              </a:rPr>
              <a:t>    </a:t>
            </a:r>
            <a:r>
              <a:rPr lang="ko-KR" altLang="en-US" sz="2800" dirty="0">
                <a:solidFill>
                  <a:schemeClr val="bg1"/>
                </a:solidFill>
              </a:rPr>
              <a:t>간단한 문제를 위한 간략한 해결책을 찾지 못할 수도 있다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2. </a:t>
            </a:r>
            <a:r>
              <a:rPr lang="ko-KR" altLang="en-US" sz="2800" dirty="0">
                <a:solidFill>
                  <a:schemeClr val="bg1"/>
                </a:solidFill>
              </a:rPr>
              <a:t>전결합층 입력을 위해 데이터를 펼치는 과정에서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시간 개념을 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  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잃었다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.</a:t>
            </a:r>
            <a:endParaRPr lang="ko-KR" altLang="en-US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543103-44A5-460A-8764-FA2A16586766}"/>
              </a:ext>
            </a:extLst>
          </p:cNvPr>
          <p:cNvSpPr txBox="1"/>
          <p:nvPr/>
        </p:nvSpPr>
        <p:spPr>
          <a:xfrm>
            <a:off x="1130935" y="5010556"/>
            <a:ext cx="96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=&gt; </a:t>
            </a:r>
            <a:r>
              <a:rPr lang="ko-KR" altLang="en-US"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순서</a:t>
            </a:r>
            <a:r>
              <a:rPr lang="en-US" altLang="ko-KR"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(Sequence)</a:t>
            </a:r>
            <a:r>
              <a:rPr lang="ko-KR" altLang="en-US" sz="3600" dirty="0">
                <a:solidFill>
                  <a:schemeClr val="bg1"/>
                </a:solidFill>
              </a:rPr>
              <a:t>가 의미 있는 </a:t>
            </a:r>
            <a:r>
              <a:rPr lang="ko-KR" altLang="en-US"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순환 신경망</a:t>
            </a:r>
            <a:r>
              <a:rPr lang="ko-KR" altLang="en-US" sz="3600" dirty="0">
                <a:solidFill>
                  <a:schemeClr val="bg1"/>
                </a:solidFill>
              </a:rPr>
              <a:t>을 사용 </a:t>
            </a:r>
          </a:p>
        </p:txBody>
      </p:sp>
    </p:spTree>
    <p:extLst>
      <p:ext uri="{BB962C8B-B14F-4D97-AF65-F5344CB8AC3E}">
        <p14:creationId xmlns:p14="http://schemas.microsoft.com/office/powerpoint/2010/main" val="44506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72075" y="-60007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9539288" y="6457890"/>
            <a:ext cx="7029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5.1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신경망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33400" y="492051"/>
            <a:ext cx="3638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5.1.1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연산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554E6B-AE6C-46BE-ACC6-8FD923FEB76B}"/>
              </a:ext>
            </a:extLst>
          </p:cNvPr>
          <p:cNvSpPr txBox="1"/>
          <p:nvPr/>
        </p:nvSpPr>
        <p:spPr>
          <a:xfrm>
            <a:off x="944227" y="1371336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스트라이드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1F640F6-0FE5-4B2D-88D1-1B06E6943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656" y="2590672"/>
            <a:ext cx="9310688" cy="3489213"/>
          </a:xfrm>
          <a:prstGeom prst="rect">
            <a:avLst/>
          </a:prstGeom>
          <a:ln w="76200">
            <a:solidFill>
              <a:srgbClr val="CC99FF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8DCA41-CC8F-4E0C-A188-5C750EB46C98}"/>
              </a:ext>
            </a:extLst>
          </p:cNvPr>
          <p:cNvSpPr txBox="1"/>
          <p:nvPr/>
        </p:nvSpPr>
        <p:spPr>
          <a:xfrm>
            <a:off x="1010277" y="1861884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필터가 적용되는 픽셀의 거리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5990322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61950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858250" y="6457890"/>
            <a:ext cx="319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신경망의 고급 사용법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F5462-B040-484C-AA97-73FE0AC42D71}"/>
              </a:ext>
            </a:extLst>
          </p:cNvPr>
          <p:cNvSpPr txBox="1"/>
          <p:nvPr/>
        </p:nvSpPr>
        <p:spPr>
          <a:xfrm>
            <a:off x="486334" y="418186"/>
            <a:ext cx="5741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6.3.5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첫 번째 순환 신경망</a:t>
            </a:r>
            <a:endParaRPr lang="en-US" altLang="ko-KR" sz="3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19D9A-17BC-49D3-A5EA-1266D783020A}"/>
              </a:ext>
            </a:extLst>
          </p:cNvPr>
          <p:cNvSpPr txBox="1"/>
          <p:nvPr/>
        </p:nvSpPr>
        <p:spPr>
          <a:xfrm>
            <a:off x="4046220" y="14621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B9993A2-C77C-456B-9FFD-2A6CF4F94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337" y="1762125"/>
            <a:ext cx="8315325" cy="3333750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2177485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61950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858250" y="6457890"/>
            <a:ext cx="319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신경망의 고급 사용법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F5462-B040-484C-AA97-73FE0AC42D71}"/>
              </a:ext>
            </a:extLst>
          </p:cNvPr>
          <p:cNvSpPr txBox="1"/>
          <p:nvPr/>
        </p:nvSpPr>
        <p:spPr>
          <a:xfrm>
            <a:off x="486334" y="418186"/>
            <a:ext cx="5741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6.3.5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첫 번째 순환 신경망</a:t>
            </a:r>
            <a:endParaRPr lang="en-US" altLang="ko-KR" sz="3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19D9A-17BC-49D3-A5EA-1266D783020A}"/>
              </a:ext>
            </a:extLst>
          </p:cNvPr>
          <p:cNvSpPr txBox="1"/>
          <p:nvPr/>
        </p:nvSpPr>
        <p:spPr>
          <a:xfrm>
            <a:off x="4046220" y="14621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3FD133B-068F-41DF-ACF1-B941C6C15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34" y="1662118"/>
            <a:ext cx="5470196" cy="3102922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230CE22-D762-451E-AE78-11AC73B61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471" y="1709737"/>
            <a:ext cx="5381529" cy="3736023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977C5FD-4F88-4C3F-8912-F036955DF568}"/>
              </a:ext>
            </a:extLst>
          </p:cNvPr>
          <p:cNvCxnSpPr/>
          <p:nvPr/>
        </p:nvCxnSpPr>
        <p:spPr>
          <a:xfrm>
            <a:off x="8296275" y="2676525"/>
            <a:ext cx="0" cy="66675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F50D49E-0114-429E-8081-A609696A07E4}"/>
              </a:ext>
            </a:extLst>
          </p:cNvPr>
          <p:cNvSpPr txBox="1"/>
          <p:nvPr/>
        </p:nvSpPr>
        <p:spPr>
          <a:xfrm>
            <a:off x="8412480" y="3244334"/>
            <a:ext cx="1902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0.265 =&gt; 2.35℃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이전 오차 </a:t>
            </a:r>
            <a:r>
              <a:rPr lang="en-US" altLang="ko-KR" dirty="0"/>
              <a:t>2.57 ℃)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731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61950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858250" y="6457890"/>
            <a:ext cx="319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신경망의 고급 사용법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F5462-B040-484C-AA97-73FE0AC42D71}"/>
              </a:ext>
            </a:extLst>
          </p:cNvPr>
          <p:cNvSpPr txBox="1"/>
          <p:nvPr/>
        </p:nvSpPr>
        <p:spPr>
          <a:xfrm>
            <a:off x="486334" y="418186"/>
            <a:ext cx="10295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6.3.6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과대적합을 감소하기 위해 순환 </a:t>
            </a:r>
            <a:r>
              <a:rPr lang="ko-KR" altLang="en-US" sz="36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드롭아웃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사용하기</a:t>
            </a:r>
            <a:endParaRPr lang="en-US" altLang="ko-KR" sz="3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19D9A-17BC-49D3-A5EA-1266D783020A}"/>
              </a:ext>
            </a:extLst>
          </p:cNvPr>
          <p:cNvSpPr txBox="1"/>
          <p:nvPr/>
        </p:nvSpPr>
        <p:spPr>
          <a:xfrm>
            <a:off x="4046220" y="14621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FE780F-0C13-4997-82A3-BD1540E30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562" y="1646767"/>
            <a:ext cx="7762875" cy="3981450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EA17DE8-C8B7-49C9-B15C-8001A7D95AC0}"/>
              </a:ext>
            </a:extLst>
          </p:cNvPr>
          <p:cNvSpPr/>
          <p:nvPr/>
        </p:nvSpPr>
        <p:spPr>
          <a:xfrm>
            <a:off x="4297680" y="3093720"/>
            <a:ext cx="1178560" cy="223520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38D256-48E7-4713-92FD-DFA4172E2118}"/>
              </a:ext>
            </a:extLst>
          </p:cNvPr>
          <p:cNvSpPr txBox="1"/>
          <p:nvPr/>
        </p:nvSpPr>
        <p:spPr>
          <a:xfrm>
            <a:off x="4532953" y="2755166"/>
            <a:ext cx="3001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층의 입력에 대한 </a:t>
            </a:r>
            <a:r>
              <a:rPr lang="ko-KR" altLang="en-US" dirty="0" err="1"/>
              <a:t>드롭아웃</a:t>
            </a:r>
            <a:r>
              <a:rPr lang="ko-KR" altLang="en-US" dirty="0"/>
              <a:t> 비율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597AB16-50EF-4E22-9804-1DCF49A973BC}"/>
              </a:ext>
            </a:extLst>
          </p:cNvPr>
          <p:cNvSpPr/>
          <p:nvPr/>
        </p:nvSpPr>
        <p:spPr>
          <a:xfrm>
            <a:off x="4297680" y="3331845"/>
            <a:ext cx="2125980" cy="208916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74DA79-BD81-486A-9863-849FCB43A9A4}"/>
              </a:ext>
            </a:extLst>
          </p:cNvPr>
          <p:cNvSpPr txBox="1"/>
          <p:nvPr/>
        </p:nvSpPr>
        <p:spPr>
          <a:xfrm>
            <a:off x="6423660" y="3244334"/>
            <a:ext cx="257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순환 상태의 </a:t>
            </a:r>
            <a:r>
              <a:rPr lang="ko-KR" altLang="en-US" dirty="0" err="1"/>
              <a:t>드롭아웃</a:t>
            </a:r>
            <a:r>
              <a:rPr lang="ko-KR" altLang="en-US" dirty="0"/>
              <a:t> 비율</a:t>
            </a:r>
          </a:p>
        </p:txBody>
      </p:sp>
    </p:spTree>
    <p:extLst>
      <p:ext uri="{BB962C8B-B14F-4D97-AF65-F5344CB8AC3E}">
        <p14:creationId xmlns:p14="http://schemas.microsoft.com/office/powerpoint/2010/main" val="105045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  <p:bldP spid="13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61950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858250" y="6457890"/>
            <a:ext cx="319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신경망의 고급 사용법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F5462-B040-484C-AA97-73FE0AC42D71}"/>
              </a:ext>
            </a:extLst>
          </p:cNvPr>
          <p:cNvSpPr txBox="1"/>
          <p:nvPr/>
        </p:nvSpPr>
        <p:spPr>
          <a:xfrm>
            <a:off x="486334" y="418186"/>
            <a:ext cx="10295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6.3.6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과대적합을 감소하기 위해 순환 </a:t>
            </a:r>
            <a:r>
              <a:rPr lang="ko-KR" altLang="en-US" sz="36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드롭아웃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사용하기</a:t>
            </a:r>
            <a:endParaRPr lang="en-US" altLang="ko-KR" sz="3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19D9A-17BC-49D3-A5EA-1266D783020A}"/>
              </a:ext>
            </a:extLst>
          </p:cNvPr>
          <p:cNvSpPr txBox="1"/>
          <p:nvPr/>
        </p:nvSpPr>
        <p:spPr>
          <a:xfrm>
            <a:off x="4046220" y="14621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63B9BC7-61B7-40F2-8B81-4A8F9A0F3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5" y="1646767"/>
            <a:ext cx="5534025" cy="3095625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7C349CF-C18E-44DB-B5A5-43C6FE294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0817" y="1646767"/>
            <a:ext cx="4962525" cy="3390900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2E617A-E86C-4400-9100-5BD6CB7ED1DF}"/>
              </a:ext>
            </a:extLst>
          </p:cNvPr>
          <p:cNvSpPr txBox="1"/>
          <p:nvPr/>
        </p:nvSpPr>
        <p:spPr>
          <a:xfrm>
            <a:off x="6540817" y="5323840"/>
            <a:ext cx="4962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=&gt; </a:t>
            </a:r>
            <a:r>
              <a:rPr lang="ko-KR" altLang="en-US" sz="2400" dirty="0">
                <a:solidFill>
                  <a:schemeClr val="bg1"/>
                </a:solidFill>
              </a:rPr>
              <a:t>평가 점수는 안정적이지만 이전과 비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 </a:t>
            </a:r>
            <a:r>
              <a:rPr lang="ko-KR" altLang="en-US" sz="2400" dirty="0">
                <a:solidFill>
                  <a:schemeClr val="bg1"/>
                </a:solidFill>
              </a:rPr>
              <a:t>교하면 나아지지 않음</a:t>
            </a:r>
          </a:p>
        </p:txBody>
      </p:sp>
    </p:spTree>
    <p:extLst>
      <p:ext uri="{BB962C8B-B14F-4D97-AF65-F5344CB8AC3E}">
        <p14:creationId xmlns:p14="http://schemas.microsoft.com/office/powerpoint/2010/main" val="136577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61950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858250" y="6457890"/>
            <a:ext cx="319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신경망의 고급 사용법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F5462-B040-484C-AA97-73FE0AC42D71}"/>
              </a:ext>
            </a:extLst>
          </p:cNvPr>
          <p:cNvSpPr txBox="1"/>
          <p:nvPr/>
        </p:nvSpPr>
        <p:spPr>
          <a:xfrm>
            <a:off x="516814" y="675393"/>
            <a:ext cx="10295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6.3.6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과대적합을 감소하기 위해 순환 </a:t>
            </a:r>
            <a:r>
              <a:rPr lang="ko-KR" altLang="en-US" sz="36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드롭아웃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사용하기</a:t>
            </a:r>
            <a:endParaRPr lang="en-US" altLang="ko-KR" sz="3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19D9A-17BC-49D3-A5EA-1266D783020A}"/>
              </a:ext>
            </a:extLst>
          </p:cNvPr>
          <p:cNvSpPr txBox="1"/>
          <p:nvPr/>
        </p:nvSpPr>
        <p:spPr>
          <a:xfrm>
            <a:off x="4046220" y="14621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ADBBC0-7247-4DD8-8290-EBD314DCD506}"/>
              </a:ext>
            </a:extLst>
          </p:cNvPr>
          <p:cNvSpPr txBox="1"/>
          <p:nvPr/>
        </p:nvSpPr>
        <p:spPr>
          <a:xfrm>
            <a:off x="882135" y="1686545"/>
            <a:ext cx="9930645" cy="2979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</a:rPr>
              <a:t>#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>
                <a:solidFill>
                  <a:schemeClr val="bg1"/>
                </a:solidFill>
              </a:rPr>
              <a:t>앞의 </a:t>
            </a:r>
            <a:r>
              <a:rPr lang="en-US" altLang="ko-KR" sz="3200" dirty="0">
                <a:solidFill>
                  <a:schemeClr val="bg1"/>
                </a:solidFill>
              </a:rPr>
              <a:t>GRU </a:t>
            </a:r>
            <a:r>
              <a:rPr lang="ko-KR" altLang="en-US" sz="3200" dirty="0">
                <a:solidFill>
                  <a:schemeClr val="bg1"/>
                </a:solidFill>
              </a:rPr>
              <a:t>순환 신경망 모델은 과대적합은 해결되었지만 </a:t>
            </a:r>
            <a:br>
              <a:rPr lang="en-US" altLang="ko-KR" sz="3200" dirty="0">
                <a:solidFill>
                  <a:schemeClr val="bg1"/>
                </a:solidFill>
              </a:rPr>
            </a:br>
            <a:r>
              <a:rPr lang="en-US" altLang="ko-KR" sz="3200" dirty="0">
                <a:solidFill>
                  <a:schemeClr val="bg1"/>
                </a:solidFill>
              </a:rPr>
              <a:t>     </a:t>
            </a:r>
            <a:r>
              <a:rPr lang="ko-KR" altLang="en-US" sz="3200" dirty="0">
                <a:solidFill>
                  <a:schemeClr val="bg1"/>
                </a:solidFill>
              </a:rPr>
              <a:t>입력 데이터의 양에 비해 순환 층이 부족한 병목이 있어 보</a:t>
            </a:r>
            <a:br>
              <a:rPr lang="en-US" altLang="ko-KR" sz="3200" dirty="0">
                <a:solidFill>
                  <a:schemeClr val="bg1"/>
                </a:solidFill>
              </a:rPr>
            </a:br>
            <a:r>
              <a:rPr lang="en-US" altLang="ko-KR" sz="3200" dirty="0">
                <a:solidFill>
                  <a:schemeClr val="bg1"/>
                </a:solidFill>
              </a:rPr>
              <a:t>     </a:t>
            </a:r>
            <a:r>
              <a:rPr lang="ko-KR" altLang="en-US" sz="3200" dirty="0">
                <a:solidFill>
                  <a:schemeClr val="bg1"/>
                </a:solidFill>
              </a:rPr>
              <a:t>이므로 네트워크</a:t>
            </a:r>
            <a:r>
              <a:rPr lang="en-US" altLang="ko-KR" sz="3200" dirty="0">
                <a:solidFill>
                  <a:schemeClr val="bg1"/>
                </a:solidFill>
              </a:rPr>
              <a:t>(</a:t>
            </a:r>
            <a:r>
              <a:rPr lang="ko-KR" altLang="en-US" sz="3200" dirty="0">
                <a:solidFill>
                  <a:schemeClr val="bg1"/>
                </a:solidFill>
              </a:rPr>
              <a:t>층 내 노드 수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층의 수</a:t>
            </a:r>
            <a:r>
              <a:rPr lang="en-US" altLang="ko-KR" sz="3200" dirty="0">
                <a:solidFill>
                  <a:schemeClr val="bg1"/>
                </a:solidFill>
              </a:rPr>
              <a:t>)</a:t>
            </a:r>
            <a:r>
              <a:rPr lang="ko-KR" altLang="en-US" sz="3200" dirty="0">
                <a:solidFill>
                  <a:schemeClr val="bg1"/>
                </a:solidFill>
              </a:rPr>
              <a:t> 의 용량을 늘려야 </a:t>
            </a:r>
            <a:br>
              <a:rPr lang="en-US" altLang="ko-KR" sz="3200" dirty="0">
                <a:solidFill>
                  <a:schemeClr val="bg1"/>
                </a:solidFill>
              </a:rPr>
            </a:br>
            <a:r>
              <a:rPr lang="en-US" altLang="ko-KR" sz="3200" dirty="0">
                <a:solidFill>
                  <a:schemeClr val="bg1"/>
                </a:solidFill>
              </a:rPr>
              <a:t>     </a:t>
            </a:r>
            <a:r>
              <a:rPr lang="ko-KR" altLang="en-US" sz="3200" dirty="0">
                <a:solidFill>
                  <a:schemeClr val="bg1"/>
                </a:solidFill>
              </a:rPr>
              <a:t>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12C282-FC95-43C7-BAC7-8EBBAF4F3A6F}"/>
              </a:ext>
            </a:extLst>
          </p:cNvPr>
          <p:cNvSpPr txBox="1"/>
          <p:nvPr/>
        </p:nvSpPr>
        <p:spPr>
          <a:xfrm>
            <a:off x="1884680" y="4707542"/>
            <a:ext cx="7198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=&gt; </a:t>
            </a:r>
            <a:r>
              <a:rPr lang="ko-KR" altLang="en-US" sz="3600" dirty="0">
                <a:solidFill>
                  <a:schemeClr val="bg1"/>
                </a:solidFill>
              </a:rPr>
              <a:t>순환층을 </a:t>
            </a:r>
            <a:r>
              <a:rPr lang="ko-KR" altLang="en-US" sz="3600" dirty="0">
                <a:solidFill>
                  <a:schemeClr val="accent4"/>
                </a:solidFill>
              </a:rPr>
              <a:t>쌓는다</a:t>
            </a:r>
            <a:r>
              <a:rPr lang="en-US" altLang="ko-KR" sz="3600" dirty="0">
                <a:solidFill>
                  <a:schemeClr val="accent4"/>
                </a:solidFill>
              </a:rPr>
              <a:t>(</a:t>
            </a:r>
            <a:r>
              <a:rPr lang="ko-KR" altLang="en-US" sz="3600" dirty="0" err="1">
                <a:solidFill>
                  <a:schemeClr val="accent4"/>
                </a:solidFill>
              </a:rPr>
              <a:t>스태킹</a:t>
            </a:r>
            <a:r>
              <a:rPr lang="en-US" altLang="ko-KR" sz="3600" dirty="0">
                <a:solidFill>
                  <a:schemeClr val="accent4"/>
                </a:solidFill>
              </a:rPr>
              <a:t>, Stacking)</a:t>
            </a:r>
            <a:endParaRPr lang="ko-KR" altLang="en-US" sz="36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40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61950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858250" y="6457890"/>
            <a:ext cx="319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신경망의 고급 사용법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F5462-B040-484C-AA97-73FE0AC42D71}"/>
              </a:ext>
            </a:extLst>
          </p:cNvPr>
          <p:cNvSpPr txBox="1"/>
          <p:nvPr/>
        </p:nvSpPr>
        <p:spPr>
          <a:xfrm>
            <a:off x="486334" y="418186"/>
            <a:ext cx="10295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6.3.7 </a:t>
            </a:r>
            <a:r>
              <a:rPr lang="ko-KR" altLang="en-US" sz="36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스태킹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순환 층</a:t>
            </a:r>
            <a:endParaRPr lang="en-US" altLang="ko-KR" sz="3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19D9A-17BC-49D3-A5EA-1266D783020A}"/>
              </a:ext>
            </a:extLst>
          </p:cNvPr>
          <p:cNvSpPr txBox="1"/>
          <p:nvPr/>
        </p:nvSpPr>
        <p:spPr>
          <a:xfrm>
            <a:off x="4046220" y="14621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F10CEA7-81BB-468E-99A2-5043DEDBA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960" y="1327566"/>
            <a:ext cx="7772400" cy="4867275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B0AD08E-E88A-47FD-95E7-C78064337B56}"/>
              </a:ext>
            </a:extLst>
          </p:cNvPr>
          <p:cNvSpPr/>
          <p:nvPr/>
        </p:nvSpPr>
        <p:spPr>
          <a:xfrm>
            <a:off x="1280160" y="2548128"/>
            <a:ext cx="6077712" cy="1749552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314F22-4974-478D-B210-2E09450AB00E}"/>
              </a:ext>
            </a:extLst>
          </p:cNvPr>
          <p:cNvSpPr txBox="1"/>
          <p:nvPr/>
        </p:nvSpPr>
        <p:spPr>
          <a:xfrm>
            <a:off x="4319016" y="2086463"/>
            <a:ext cx="3147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GRU </a:t>
            </a:r>
            <a:r>
              <a:rPr lang="ko-KR" altLang="en-US" sz="2400" dirty="0"/>
              <a:t>층 </a:t>
            </a:r>
            <a:r>
              <a:rPr lang="en-US" altLang="ko-KR" sz="2400" dirty="0"/>
              <a:t>2</a:t>
            </a:r>
            <a:r>
              <a:rPr lang="ko-KR" altLang="en-US" sz="2400" dirty="0"/>
              <a:t>개를 쌓은 모습</a:t>
            </a:r>
          </a:p>
        </p:txBody>
      </p:sp>
    </p:spTree>
    <p:extLst>
      <p:ext uri="{BB962C8B-B14F-4D97-AF65-F5344CB8AC3E}">
        <p14:creationId xmlns:p14="http://schemas.microsoft.com/office/powerpoint/2010/main" val="377067988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61950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858250" y="6457890"/>
            <a:ext cx="319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신경망의 고급 사용법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F5462-B040-484C-AA97-73FE0AC42D71}"/>
              </a:ext>
            </a:extLst>
          </p:cNvPr>
          <p:cNvSpPr txBox="1"/>
          <p:nvPr/>
        </p:nvSpPr>
        <p:spPr>
          <a:xfrm>
            <a:off x="486334" y="418186"/>
            <a:ext cx="10295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6.3.7 </a:t>
            </a:r>
            <a:r>
              <a:rPr lang="ko-KR" altLang="en-US" sz="36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스태킹</a:t>
            </a:r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(Stacking)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순환 층</a:t>
            </a:r>
            <a:endParaRPr lang="en-US" altLang="ko-KR" sz="3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19D9A-17BC-49D3-A5EA-1266D783020A}"/>
              </a:ext>
            </a:extLst>
          </p:cNvPr>
          <p:cNvSpPr txBox="1"/>
          <p:nvPr/>
        </p:nvSpPr>
        <p:spPr>
          <a:xfrm>
            <a:off x="4046220" y="14621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55273FC-7F72-40FC-8D08-12475EF24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792" y="1462101"/>
            <a:ext cx="6239586" cy="4283716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A76145-B3D2-464E-9D6C-834EE15BC48D}"/>
              </a:ext>
            </a:extLst>
          </p:cNvPr>
          <p:cNvSpPr txBox="1"/>
          <p:nvPr/>
        </p:nvSpPr>
        <p:spPr>
          <a:xfrm>
            <a:off x="7494357" y="3176428"/>
            <a:ext cx="4185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=&gt; </a:t>
            </a:r>
            <a:r>
              <a:rPr lang="ko-KR" altLang="en-US" sz="3200" dirty="0">
                <a:solidFill>
                  <a:schemeClr val="bg1"/>
                </a:solidFill>
              </a:rPr>
              <a:t>성능 향상이 거의 없다</a:t>
            </a:r>
          </a:p>
        </p:txBody>
      </p:sp>
    </p:spTree>
    <p:extLst>
      <p:ext uri="{BB962C8B-B14F-4D97-AF65-F5344CB8AC3E}">
        <p14:creationId xmlns:p14="http://schemas.microsoft.com/office/powerpoint/2010/main" val="53801954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61950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858250" y="6457890"/>
            <a:ext cx="319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신경망의 고급 사용법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19D9A-17BC-49D3-A5EA-1266D783020A}"/>
              </a:ext>
            </a:extLst>
          </p:cNvPr>
          <p:cNvSpPr txBox="1"/>
          <p:nvPr/>
        </p:nvSpPr>
        <p:spPr>
          <a:xfrm>
            <a:off x="4046220" y="14621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6B3B12-82EB-4427-88B4-6D6FAC612532}"/>
              </a:ext>
            </a:extLst>
          </p:cNvPr>
          <p:cNvSpPr txBox="1"/>
          <p:nvPr/>
        </p:nvSpPr>
        <p:spPr>
          <a:xfrm>
            <a:off x="516814" y="892994"/>
            <a:ext cx="6209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6.3.7 </a:t>
            </a:r>
            <a:r>
              <a:rPr lang="ko-KR" altLang="en-US" sz="36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스태킹</a:t>
            </a:r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(Stacking)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순환 층</a:t>
            </a:r>
            <a:endParaRPr lang="en-US" altLang="ko-KR" sz="3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07D69D-C278-4524-82D1-CB8236D7C4C8}"/>
              </a:ext>
            </a:extLst>
          </p:cNvPr>
          <p:cNvSpPr txBox="1"/>
          <p:nvPr/>
        </p:nvSpPr>
        <p:spPr>
          <a:xfrm>
            <a:off x="735706" y="3362325"/>
            <a:ext cx="10720585" cy="1502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</a:rPr>
              <a:t>#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>
                <a:solidFill>
                  <a:schemeClr val="bg1"/>
                </a:solidFill>
              </a:rPr>
              <a:t>층의 크기를 더 늘릴 수는 있지만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>
                <a:solidFill>
                  <a:schemeClr val="bg1"/>
                </a:solidFill>
              </a:rPr>
              <a:t>적지 않은 계산 비용이 추가된다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3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8C7C2-B7BD-4344-A58F-FD7C7AEE2CEE}"/>
              </a:ext>
            </a:extLst>
          </p:cNvPr>
          <p:cNvSpPr txBox="1"/>
          <p:nvPr/>
        </p:nvSpPr>
        <p:spPr>
          <a:xfrm>
            <a:off x="735707" y="2108432"/>
            <a:ext cx="107205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# </a:t>
            </a:r>
            <a:r>
              <a:rPr lang="ko-KR" altLang="en-US" sz="3200" dirty="0">
                <a:solidFill>
                  <a:schemeClr val="bg1"/>
                </a:solidFill>
              </a:rPr>
              <a:t>앞의 모델은 층을 추가한 만큼 도움이 되지 않았으므로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네트워크</a:t>
            </a:r>
            <a:br>
              <a:rPr lang="en-US" altLang="ko-KR" sz="3200" dirty="0">
                <a:solidFill>
                  <a:schemeClr val="bg1"/>
                </a:solidFill>
              </a:rPr>
            </a:br>
            <a:r>
              <a:rPr lang="en-US" altLang="ko-KR" sz="3200" dirty="0">
                <a:solidFill>
                  <a:schemeClr val="bg1"/>
                </a:solidFill>
              </a:rPr>
              <a:t>    </a:t>
            </a:r>
            <a:r>
              <a:rPr lang="ko-KR" altLang="en-US" sz="3200" dirty="0">
                <a:solidFill>
                  <a:schemeClr val="bg1"/>
                </a:solidFill>
              </a:rPr>
              <a:t>의 용량을 늘리는 것이 도움이 되지 않는다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  <a:p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2957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61950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858250" y="6457890"/>
            <a:ext cx="319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신경망의 고급 사용법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F5462-B040-484C-AA97-73FE0AC42D71}"/>
              </a:ext>
            </a:extLst>
          </p:cNvPr>
          <p:cNvSpPr txBox="1"/>
          <p:nvPr/>
        </p:nvSpPr>
        <p:spPr>
          <a:xfrm>
            <a:off x="636829" y="517284"/>
            <a:ext cx="5335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6.3.8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양방향 </a:t>
            </a:r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RNN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사용하기</a:t>
            </a:r>
            <a:endParaRPr lang="en-US" altLang="ko-KR" sz="3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19D9A-17BC-49D3-A5EA-1266D783020A}"/>
              </a:ext>
            </a:extLst>
          </p:cNvPr>
          <p:cNvSpPr txBox="1"/>
          <p:nvPr/>
        </p:nvSpPr>
        <p:spPr>
          <a:xfrm>
            <a:off x="4046220" y="14621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C4CC25-BE8C-4808-BE03-ED623487D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336" y="1281370"/>
            <a:ext cx="5676740" cy="5242560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3572E4-A189-4173-94E1-686E4994CDB0}"/>
              </a:ext>
            </a:extLst>
          </p:cNvPr>
          <p:cNvSpPr txBox="1"/>
          <p:nvPr/>
        </p:nvSpPr>
        <p:spPr>
          <a:xfrm>
            <a:off x="7057558" y="2117651"/>
            <a:ext cx="4632960" cy="3264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</a:rPr>
              <a:t>입력 시퀀스에 대해 두 순환 층 중 하나는 시간 순서대로 입력 시퀀스를 처리하고</a:t>
            </a:r>
            <a:r>
              <a:rPr lang="en-US" altLang="ko-KR" sz="2800" dirty="0">
                <a:solidFill>
                  <a:schemeClr val="bg1"/>
                </a:solidFill>
              </a:rPr>
              <a:t>, </a:t>
            </a:r>
            <a:r>
              <a:rPr lang="ko-KR" altLang="en-US" sz="2800" dirty="0">
                <a:solidFill>
                  <a:schemeClr val="bg1"/>
                </a:solidFill>
              </a:rPr>
              <a:t>다른 하나는 반대 순서로 입력 시퀀스를 처리한다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32960F-8A8E-4610-BB53-8D357B6E4AFA}"/>
              </a:ext>
            </a:extLst>
          </p:cNvPr>
          <p:cNvSpPr txBox="1"/>
          <p:nvPr/>
        </p:nvSpPr>
        <p:spPr>
          <a:xfrm>
            <a:off x="6943258" y="1539045"/>
            <a:ext cx="3322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#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>
                <a:solidFill>
                  <a:schemeClr val="bg1"/>
                </a:solidFill>
              </a:rPr>
              <a:t>양방향 </a:t>
            </a:r>
            <a:r>
              <a:rPr lang="en-US" altLang="ko-KR" sz="3200" dirty="0">
                <a:solidFill>
                  <a:schemeClr val="bg1"/>
                </a:solidFill>
              </a:rPr>
              <a:t>RNN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67074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61950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858250" y="6457890"/>
            <a:ext cx="319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신경망의 고급 사용법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F5462-B040-484C-AA97-73FE0AC42D71}"/>
              </a:ext>
            </a:extLst>
          </p:cNvPr>
          <p:cNvSpPr txBox="1"/>
          <p:nvPr/>
        </p:nvSpPr>
        <p:spPr>
          <a:xfrm>
            <a:off x="760654" y="671956"/>
            <a:ext cx="5335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6.3.8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양방향 </a:t>
            </a:r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RNN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사용하기</a:t>
            </a:r>
            <a:endParaRPr lang="en-US" altLang="ko-KR" sz="3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19D9A-17BC-49D3-A5EA-1266D783020A}"/>
              </a:ext>
            </a:extLst>
          </p:cNvPr>
          <p:cNvSpPr txBox="1"/>
          <p:nvPr/>
        </p:nvSpPr>
        <p:spPr>
          <a:xfrm>
            <a:off x="4046220" y="14621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8E2B28-8AFA-427F-9F27-5ADB41F7D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334" y="2191057"/>
            <a:ext cx="5845681" cy="4018906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C2DE78-6547-4CB3-9FDC-14520DC63D43}"/>
              </a:ext>
            </a:extLst>
          </p:cNvPr>
          <p:cNvSpPr txBox="1"/>
          <p:nvPr/>
        </p:nvSpPr>
        <p:spPr>
          <a:xfrm>
            <a:off x="1082058" y="1385157"/>
            <a:ext cx="6741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#</a:t>
            </a:r>
            <a:r>
              <a:rPr lang="en-US" altLang="ko-KR" sz="2800" dirty="0">
                <a:solidFill>
                  <a:schemeClr val="bg1"/>
                </a:solidFill>
              </a:rPr>
              <a:t> </a:t>
            </a:r>
            <a:r>
              <a:rPr lang="ko-KR" altLang="en-US" sz="2800" dirty="0">
                <a:solidFill>
                  <a:schemeClr val="bg1"/>
                </a:solidFill>
              </a:rPr>
              <a:t>입력 시퀀스를 반대 순서로 처리하는 </a:t>
            </a:r>
            <a:r>
              <a:rPr lang="en-US" altLang="ko-KR" sz="2800" dirty="0">
                <a:solidFill>
                  <a:schemeClr val="bg1"/>
                </a:solidFill>
              </a:rPr>
              <a:t>GRU </a:t>
            </a:r>
            <a:r>
              <a:rPr lang="ko-KR" altLang="en-US" sz="2800" dirty="0">
                <a:solidFill>
                  <a:schemeClr val="bg1"/>
                </a:solidFill>
              </a:rPr>
              <a:t>층</a:t>
            </a:r>
          </a:p>
        </p:txBody>
      </p:sp>
    </p:spTree>
    <p:extLst>
      <p:ext uri="{BB962C8B-B14F-4D97-AF65-F5344CB8AC3E}">
        <p14:creationId xmlns:p14="http://schemas.microsoft.com/office/powerpoint/2010/main" val="1108039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14300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9539288" y="6457890"/>
            <a:ext cx="7029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5.1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신경망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33399" y="492051"/>
            <a:ext cx="4524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5.1.2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최대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풀링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연산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554E6B-AE6C-46BE-ACC6-8FD923FEB76B}"/>
              </a:ext>
            </a:extLst>
          </p:cNvPr>
          <p:cNvSpPr txBox="1"/>
          <p:nvPr/>
        </p:nvSpPr>
        <p:spPr>
          <a:xfrm>
            <a:off x="944227" y="1371336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의도적으로 이미지의 해상도를 낮춰 상세 정보 제거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특징 강화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ACFC8FE-904B-4E38-B934-9AFD0F178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2" y="2009668"/>
            <a:ext cx="10734675" cy="433387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623410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61950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858250" y="6457890"/>
            <a:ext cx="319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신경망의 고급 사용법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F5462-B040-484C-AA97-73FE0AC42D71}"/>
              </a:ext>
            </a:extLst>
          </p:cNvPr>
          <p:cNvSpPr txBox="1"/>
          <p:nvPr/>
        </p:nvSpPr>
        <p:spPr>
          <a:xfrm>
            <a:off x="760654" y="671956"/>
            <a:ext cx="5335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6.3.8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양방향 </a:t>
            </a:r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RNN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사용하기</a:t>
            </a:r>
            <a:endParaRPr lang="en-US" altLang="ko-KR" sz="3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19D9A-17BC-49D3-A5EA-1266D783020A}"/>
              </a:ext>
            </a:extLst>
          </p:cNvPr>
          <p:cNvSpPr txBox="1"/>
          <p:nvPr/>
        </p:nvSpPr>
        <p:spPr>
          <a:xfrm>
            <a:off x="4046220" y="14621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3F6021-ACDD-4D82-9BC0-9749DAA936C2}"/>
              </a:ext>
            </a:extLst>
          </p:cNvPr>
          <p:cNvSpPr txBox="1"/>
          <p:nvPr/>
        </p:nvSpPr>
        <p:spPr>
          <a:xfrm>
            <a:off x="965200" y="1462101"/>
            <a:ext cx="10659009" cy="2979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</a:rPr>
              <a:t>#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>
                <a:solidFill>
                  <a:schemeClr val="bg1"/>
                </a:solidFill>
              </a:rPr>
              <a:t>순서를 뒤집은 </a:t>
            </a:r>
            <a:r>
              <a:rPr lang="en-US" altLang="ko-KR" sz="3200" dirty="0">
                <a:solidFill>
                  <a:schemeClr val="bg1"/>
                </a:solidFill>
              </a:rPr>
              <a:t>GRU</a:t>
            </a:r>
            <a:r>
              <a:rPr lang="ko-KR" altLang="en-US" sz="3200" dirty="0">
                <a:solidFill>
                  <a:schemeClr val="bg1"/>
                </a:solidFill>
              </a:rPr>
              <a:t>는 성능이 굉장히 낮다</a:t>
            </a:r>
            <a:r>
              <a:rPr lang="en-US" altLang="ko-KR" sz="3200" dirty="0">
                <a:solidFill>
                  <a:schemeClr val="bg1"/>
                </a:solidFill>
              </a:rPr>
              <a:t>. </a:t>
            </a:r>
            <a:r>
              <a:rPr lang="ko-KR" altLang="en-US" sz="3200" dirty="0">
                <a:solidFill>
                  <a:schemeClr val="bg1"/>
                </a:solidFill>
              </a:rPr>
              <a:t>따라서 시간 </a:t>
            </a:r>
            <a:r>
              <a:rPr lang="ko-KR" altLang="en-US" sz="3200" dirty="0" err="1">
                <a:solidFill>
                  <a:schemeClr val="bg1"/>
                </a:solidFill>
              </a:rPr>
              <a:t>순서대</a:t>
            </a:r>
            <a:br>
              <a:rPr lang="en-US" altLang="ko-KR" sz="3200" dirty="0">
                <a:solidFill>
                  <a:schemeClr val="bg1"/>
                </a:solidFill>
              </a:rPr>
            </a:br>
            <a:r>
              <a:rPr lang="en-US" altLang="ko-KR" sz="3200" dirty="0">
                <a:solidFill>
                  <a:schemeClr val="bg1"/>
                </a:solidFill>
              </a:rPr>
              <a:t>    </a:t>
            </a:r>
            <a:r>
              <a:rPr lang="ko-KR" altLang="en-US" sz="3200" dirty="0">
                <a:solidFill>
                  <a:schemeClr val="bg1"/>
                </a:solidFill>
              </a:rPr>
              <a:t>로 처리하는 것이 중요한 역할을 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     =&gt; </a:t>
            </a:r>
            <a:r>
              <a:rPr lang="ko-KR" altLang="en-US" sz="3200" dirty="0">
                <a:solidFill>
                  <a:schemeClr val="bg1"/>
                </a:solidFill>
              </a:rPr>
              <a:t>하지만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>
                <a:solidFill>
                  <a:schemeClr val="bg1"/>
                </a:solidFill>
              </a:rPr>
              <a:t>문장을 이해하는 데 단어의 중요성은 단어가 문장 어</a:t>
            </a:r>
            <a:br>
              <a:rPr lang="en-US" altLang="ko-KR" sz="3200" dirty="0">
                <a:solidFill>
                  <a:schemeClr val="bg1"/>
                </a:solidFill>
              </a:rPr>
            </a:br>
            <a:r>
              <a:rPr lang="en-US" altLang="ko-KR" sz="3200" dirty="0">
                <a:solidFill>
                  <a:schemeClr val="bg1"/>
                </a:solidFill>
              </a:rPr>
              <a:t>          </a:t>
            </a:r>
            <a:r>
              <a:rPr lang="ko-KR" altLang="en-US" sz="3200" dirty="0" err="1">
                <a:solidFill>
                  <a:schemeClr val="bg1"/>
                </a:solidFill>
              </a:rPr>
              <a:t>디에</a:t>
            </a:r>
            <a:r>
              <a:rPr lang="ko-KR" altLang="en-US" sz="3200" dirty="0">
                <a:solidFill>
                  <a:schemeClr val="bg1"/>
                </a:solidFill>
              </a:rPr>
              <a:t> 놓여 있는지에 따라 결정되지 않는다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94947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61950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858250" y="6457890"/>
            <a:ext cx="319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신경망의 고급 사용법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F5462-B040-484C-AA97-73FE0AC42D71}"/>
              </a:ext>
            </a:extLst>
          </p:cNvPr>
          <p:cNvSpPr txBox="1"/>
          <p:nvPr/>
        </p:nvSpPr>
        <p:spPr>
          <a:xfrm>
            <a:off x="636829" y="335657"/>
            <a:ext cx="5335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6.3.8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양방향 </a:t>
            </a:r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RNN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사용하기</a:t>
            </a:r>
            <a:endParaRPr lang="en-US" altLang="ko-KR" sz="3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19D9A-17BC-49D3-A5EA-1266D783020A}"/>
              </a:ext>
            </a:extLst>
          </p:cNvPr>
          <p:cNvSpPr txBox="1"/>
          <p:nvPr/>
        </p:nvSpPr>
        <p:spPr>
          <a:xfrm>
            <a:off x="4046220" y="14621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7D7CF7F-9F1A-4922-ADDF-E3644A435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315" y="981988"/>
            <a:ext cx="5719660" cy="5792470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FF7BA04-A1A8-4C3F-A252-D733D5F85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6905" y="3429000"/>
            <a:ext cx="7202670" cy="465143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FC5464-2A65-462A-B1F1-EFF4F36849F3}"/>
              </a:ext>
            </a:extLst>
          </p:cNvPr>
          <p:cNvSpPr txBox="1"/>
          <p:nvPr/>
        </p:nvSpPr>
        <p:spPr>
          <a:xfrm>
            <a:off x="6918960" y="731520"/>
            <a:ext cx="4551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7ADE2D-5BC0-4770-A42C-965903732CD7}"/>
              </a:ext>
            </a:extLst>
          </p:cNvPr>
          <p:cNvSpPr txBox="1"/>
          <p:nvPr/>
        </p:nvSpPr>
        <p:spPr>
          <a:xfrm>
            <a:off x="6809629" y="4158258"/>
            <a:ext cx="47447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=&gt; </a:t>
            </a:r>
            <a:r>
              <a:rPr lang="ko-KR" altLang="en-US" sz="2800" dirty="0">
                <a:solidFill>
                  <a:schemeClr val="bg1"/>
                </a:solidFill>
              </a:rPr>
              <a:t>시간 순서로 훈련한 </a:t>
            </a:r>
            <a:r>
              <a:rPr lang="en-US" altLang="ko-KR" sz="2800" dirty="0">
                <a:solidFill>
                  <a:schemeClr val="bg1"/>
                </a:solidFill>
              </a:rPr>
              <a:t>LSTM</a:t>
            </a:r>
            <a:r>
              <a:rPr lang="ko-KR" altLang="en-US" sz="2800" dirty="0">
                <a:solidFill>
                  <a:schemeClr val="bg1"/>
                </a:solidFill>
              </a:rPr>
              <a:t>과 </a:t>
            </a:r>
            <a:br>
              <a:rPr lang="en-US" altLang="ko-KR" sz="2800" dirty="0">
                <a:solidFill>
                  <a:schemeClr val="bg1"/>
                </a:solidFill>
              </a:rPr>
            </a:br>
            <a:r>
              <a:rPr lang="en-US" altLang="ko-KR" sz="2800" dirty="0">
                <a:solidFill>
                  <a:schemeClr val="bg1"/>
                </a:solidFill>
              </a:rPr>
              <a:t>     </a:t>
            </a:r>
            <a:r>
              <a:rPr lang="ko-KR" altLang="en-US" sz="2800" dirty="0">
                <a:solidFill>
                  <a:schemeClr val="bg1"/>
                </a:solidFill>
              </a:rPr>
              <a:t>거의 동일한 성능을 보인다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13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61950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858250" y="6457890"/>
            <a:ext cx="319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신경망의 고급 사용법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F5462-B040-484C-AA97-73FE0AC42D71}"/>
              </a:ext>
            </a:extLst>
          </p:cNvPr>
          <p:cNvSpPr txBox="1"/>
          <p:nvPr/>
        </p:nvSpPr>
        <p:spPr>
          <a:xfrm>
            <a:off x="760654" y="671956"/>
            <a:ext cx="5335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6.3.8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양방향 </a:t>
            </a:r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RNN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사용하기</a:t>
            </a:r>
            <a:endParaRPr lang="en-US" altLang="ko-KR" sz="3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19D9A-17BC-49D3-A5EA-1266D783020A}"/>
              </a:ext>
            </a:extLst>
          </p:cNvPr>
          <p:cNvSpPr txBox="1"/>
          <p:nvPr/>
        </p:nvSpPr>
        <p:spPr>
          <a:xfrm>
            <a:off x="4046220" y="14621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5F71611-21B9-4635-AEF7-929839FA5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75" y="2121539"/>
            <a:ext cx="7572375" cy="2352675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3C349B9-AFF8-4CBF-B387-E47BC372EA8F}"/>
              </a:ext>
            </a:extLst>
          </p:cNvPr>
          <p:cNvSpPr/>
          <p:nvPr/>
        </p:nvSpPr>
        <p:spPr>
          <a:xfrm>
            <a:off x="1381087" y="3328987"/>
            <a:ext cx="4140200" cy="200025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EB14E6-CE0A-4CD0-909C-5EF3B0DB8532}"/>
              </a:ext>
            </a:extLst>
          </p:cNvPr>
          <p:cNvSpPr txBox="1"/>
          <p:nvPr/>
        </p:nvSpPr>
        <p:spPr>
          <a:xfrm>
            <a:off x="1015048" y="1462101"/>
            <a:ext cx="362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#</a:t>
            </a:r>
            <a:r>
              <a:rPr lang="en-US" altLang="ko-KR" sz="2800" dirty="0">
                <a:solidFill>
                  <a:schemeClr val="bg1"/>
                </a:solidFill>
              </a:rPr>
              <a:t> IMDB </a:t>
            </a:r>
            <a:r>
              <a:rPr lang="ko-KR" altLang="en-US" sz="2800" dirty="0">
                <a:solidFill>
                  <a:schemeClr val="bg1"/>
                </a:solidFill>
              </a:rPr>
              <a:t>감성 분석 문제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ADF300D-C732-4E69-8FDD-BC1422255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467" y="4691228"/>
            <a:ext cx="9176385" cy="1692661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5018141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61950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858250" y="6457890"/>
            <a:ext cx="319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신경망의 고급 사용법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F5462-B040-484C-AA97-73FE0AC42D71}"/>
              </a:ext>
            </a:extLst>
          </p:cNvPr>
          <p:cNvSpPr txBox="1"/>
          <p:nvPr/>
        </p:nvSpPr>
        <p:spPr>
          <a:xfrm>
            <a:off x="760654" y="671956"/>
            <a:ext cx="5335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6.3.8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양방향 </a:t>
            </a:r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RNN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사용하기</a:t>
            </a:r>
            <a:endParaRPr lang="en-US" altLang="ko-KR" sz="3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19D9A-17BC-49D3-A5EA-1266D783020A}"/>
              </a:ext>
            </a:extLst>
          </p:cNvPr>
          <p:cNvSpPr txBox="1"/>
          <p:nvPr/>
        </p:nvSpPr>
        <p:spPr>
          <a:xfrm>
            <a:off x="4046220" y="14621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F2F5CC-7620-45D6-8E23-0F8FD9BF0526}"/>
              </a:ext>
            </a:extLst>
          </p:cNvPr>
          <p:cNvSpPr txBox="1"/>
          <p:nvPr/>
        </p:nvSpPr>
        <p:spPr>
          <a:xfrm>
            <a:off x="965200" y="1462101"/>
            <a:ext cx="10659009" cy="763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</a:rPr>
              <a:t>#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>
                <a:solidFill>
                  <a:schemeClr val="bg1"/>
                </a:solidFill>
              </a:rPr>
              <a:t>양방향 </a:t>
            </a:r>
            <a:r>
              <a:rPr lang="en-US" altLang="ko-KR" sz="3200" dirty="0">
                <a:solidFill>
                  <a:schemeClr val="bg1"/>
                </a:solidFill>
              </a:rPr>
              <a:t>LSTM</a:t>
            </a:r>
            <a:r>
              <a:rPr lang="ko-KR" altLang="en-US" sz="3200" dirty="0">
                <a:solidFill>
                  <a:schemeClr val="bg1"/>
                </a:solidFill>
              </a:rPr>
              <a:t> 모델은 조금 더 일찍 과대적합 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825977-8772-4B13-924F-EA3764375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668" y="2418868"/>
            <a:ext cx="1132007" cy="3912082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13E294-3FC0-4DC1-8AE3-A1548D93F801}"/>
              </a:ext>
            </a:extLst>
          </p:cNvPr>
          <p:cNvSpPr txBox="1"/>
          <p:nvPr/>
        </p:nvSpPr>
        <p:spPr>
          <a:xfrm>
            <a:off x="3307975" y="3362325"/>
            <a:ext cx="83162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=&gt; </a:t>
            </a:r>
            <a:r>
              <a:rPr lang="ko-KR" altLang="en-US" sz="3200" dirty="0">
                <a:solidFill>
                  <a:schemeClr val="bg1"/>
                </a:solidFill>
              </a:rPr>
              <a:t>양방향 순환 층이 단방향 </a:t>
            </a:r>
            <a:r>
              <a:rPr lang="en-US" altLang="ko-KR" sz="3200" dirty="0">
                <a:solidFill>
                  <a:schemeClr val="bg1"/>
                </a:solidFill>
              </a:rPr>
              <a:t>LSTM</a:t>
            </a:r>
            <a:r>
              <a:rPr lang="ko-KR" altLang="en-US" sz="3200" dirty="0">
                <a:solidFill>
                  <a:schemeClr val="bg1"/>
                </a:solidFill>
              </a:rPr>
              <a:t>보다 모델 파라</a:t>
            </a:r>
            <a:br>
              <a:rPr lang="en-US" altLang="ko-KR" sz="3200" dirty="0">
                <a:solidFill>
                  <a:schemeClr val="bg1"/>
                </a:solidFill>
              </a:rPr>
            </a:br>
            <a:r>
              <a:rPr lang="en-US" altLang="ko-KR" sz="3200" dirty="0">
                <a:solidFill>
                  <a:schemeClr val="bg1"/>
                </a:solidFill>
              </a:rPr>
              <a:t>     </a:t>
            </a:r>
            <a:r>
              <a:rPr lang="ko-KR" altLang="en-US" sz="3200" dirty="0">
                <a:solidFill>
                  <a:schemeClr val="bg1"/>
                </a:solidFill>
              </a:rPr>
              <a:t>미터가 </a:t>
            </a:r>
            <a:r>
              <a:rPr lang="en-US" altLang="ko-KR" sz="3200" dirty="0">
                <a:solidFill>
                  <a:schemeClr val="bg1"/>
                </a:solidFill>
              </a:rPr>
              <a:t>2</a:t>
            </a:r>
            <a:r>
              <a:rPr lang="ko-KR" altLang="en-US" sz="3200" dirty="0">
                <a:solidFill>
                  <a:schemeClr val="bg1"/>
                </a:solidFill>
              </a:rPr>
              <a:t>배 많이 때문이다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6475567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61950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858250" y="6457890"/>
            <a:ext cx="319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신경망의 고급 사용법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F5462-B040-484C-AA97-73FE0AC42D71}"/>
              </a:ext>
            </a:extLst>
          </p:cNvPr>
          <p:cNvSpPr txBox="1"/>
          <p:nvPr/>
        </p:nvSpPr>
        <p:spPr>
          <a:xfrm>
            <a:off x="689534" y="371250"/>
            <a:ext cx="5335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6.3.8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양방향 </a:t>
            </a:r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RNN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사용하기</a:t>
            </a:r>
            <a:endParaRPr lang="en-US" altLang="ko-KR" sz="3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19D9A-17BC-49D3-A5EA-1266D783020A}"/>
              </a:ext>
            </a:extLst>
          </p:cNvPr>
          <p:cNvSpPr txBox="1"/>
          <p:nvPr/>
        </p:nvSpPr>
        <p:spPr>
          <a:xfrm>
            <a:off x="4046220" y="14621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8F2061-C267-42D2-9AEE-650D47F478AC}"/>
              </a:ext>
            </a:extLst>
          </p:cNvPr>
          <p:cNvSpPr txBox="1"/>
          <p:nvPr/>
        </p:nvSpPr>
        <p:spPr>
          <a:xfrm>
            <a:off x="943928" y="1161395"/>
            <a:ext cx="2551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#</a:t>
            </a:r>
            <a:r>
              <a:rPr lang="en-US" altLang="ko-KR" sz="2800" dirty="0">
                <a:solidFill>
                  <a:schemeClr val="bg1"/>
                </a:solidFill>
              </a:rPr>
              <a:t> </a:t>
            </a:r>
            <a:r>
              <a:rPr lang="ko-KR" altLang="en-US" sz="2800" dirty="0">
                <a:solidFill>
                  <a:schemeClr val="bg1"/>
                </a:solidFill>
              </a:rPr>
              <a:t>온도 예측 문제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2FA9597-F8FC-4726-A3BF-D2C799950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762" y="1740495"/>
            <a:ext cx="6848475" cy="3238500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6C77F2F-0CED-4CC6-90FD-CF93D00C3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762" y="5310114"/>
            <a:ext cx="7962900" cy="447675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2CD6B5-C602-471D-BCE1-5C9A6C47F9D3}"/>
              </a:ext>
            </a:extLst>
          </p:cNvPr>
          <p:cNvSpPr txBox="1"/>
          <p:nvPr/>
        </p:nvSpPr>
        <p:spPr>
          <a:xfrm>
            <a:off x="1147762" y="5934670"/>
            <a:ext cx="5771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=&gt; </a:t>
            </a:r>
            <a:r>
              <a:rPr lang="ko-KR" altLang="en-US" sz="2800" dirty="0">
                <a:solidFill>
                  <a:schemeClr val="bg1"/>
                </a:solidFill>
              </a:rPr>
              <a:t>일반 </a:t>
            </a:r>
            <a:r>
              <a:rPr lang="en-US" altLang="ko-KR" sz="2800" dirty="0">
                <a:solidFill>
                  <a:schemeClr val="bg1"/>
                </a:solidFill>
              </a:rPr>
              <a:t>GPU </a:t>
            </a:r>
            <a:r>
              <a:rPr lang="ko-KR" altLang="en-US" sz="2800" dirty="0">
                <a:solidFill>
                  <a:schemeClr val="bg1"/>
                </a:solidFill>
              </a:rPr>
              <a:t>층과 비슷한 성능을 보인다</a:t>
            </a:r>
          </a:p>
        </p:txBody>
      </p:sp>
    </p:spTree>
    <p:extLst>
      <p:ext uri="{BB962C8B-B14F-4D97-AF65-F5344CB8AC3E}">
        <p14:creationId xmlns:p14="http://schemas.microsoft.com/office/powerpoint/2010/main" val="343475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61950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858250" y="6457890"/>
            <a:ext cx="319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신경망의 고급 사용법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F5462-B040-484C-AA97-73FE0AC42D71}"/>
              </a:ext>
            </a:extLst>
          </p:cNvPr>
          <p:cNvSpPr txBox="1"/>
          <p:nvPr/>
        </p:nvSpPr>
        <p:spPr>
          <a:xfrm>
            <a:off x="760654" y="671956"/>
            <a:ext cx="5335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6.3.8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양방향 </a:t>
            </a:r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RNN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사용하기</a:t>
            </a:r>
            <a:endParaRPr lang="en-US" altLang="ko-KR" sz="3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19D9A-17BC-49D3-A5EA-1266D783020A}"/>
              </a:ext>
            </a:extLst>
          </p:cNvPr>
          <p:cNvSpPr txBox="1"/>
          <p:nvPr/>
        </p:nvSpPr>
        <p:spPr>
          <a:xfrm>
            <a:off x="4046220" y="14621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420839-68D1-4A53-82E3-E5ADA82DF923}"/>
              </a:ext>
            </a:extLst>
          </p:cNvPr>
          <p:cNvSpPr txBox="1"/>
          <p:nvPr/>
        </p:nvSpPr>
        <p:spPr>
          <a:xfrm>
            <a:off x="965200" y="1462101"/>
            <a:ext cx="10659009" cy="1502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</a:rPr>
              <a:t>#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>
                <a:solidFill>
                  <a:schemeClr val="bg1"/>
                </a:solidFill>
              </a:rPr>
              <a:t>양방향 </a:t>
            </a:r>
            <a:r>
              <a:rPr lang="en-US" altLang="ko-KR" sz="3200" dirty="0">
                <a:solidFill>
                  <a:schemeClr val="bg1"/>
                </a:solidFill>
              </a:rPr>
              <a:t>GRU </a:t>
            </a:r>
            <a:r>
              <a:rPr lang="ko-KR" altLang="en-US" sz="3200" dirty="0">
                <a:solidFill>
                  <a:schemeClr val="bg1"/>
                </a:solidFill>
              </a:rPr>
              <a:t>층이 일반</a:t>
            </a:r>
            <a:r>
              <a:rPr lang="en-US" altLang="ko-KR" sz="3200" dirty="0">
                <a:solidFill>
                  <a:schemeClr val="bg1"/>
                </a:solidFill>
              </a:rPr>
              <a:t>(</a:t>
            </a:r>
            <a:r>
              <a:rPr lang="ko-KR" altLang="en-US" sz="3200" dirty="0">
                <a:solidFill>
                  <a:schemeClr val="bg1"/>
                </a:solidFill>
              </a:rPr>
              <a:t>단방향</a:t>
            </a:r>
            <a:r>
              <a:rPr lang="en-US" altLang="ko-KR" sz="3200" dirty="0">
                <a:solidFill>
                  <a:schemeClr val="bg1"/>
                </a:solidFill>
              </a:rPr>
              <a:t>)</a:t>
            </a:r>
            <a:r>
              <a:rPr lang="ko-KR" altLang="en-US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>
                <a:solidFill>
                  <a:schemeClr val="bg1"/>
                </a:solidFill>
              </a:rPr>
              <a:t>GRU </a:t>
            </a:r>
            <a:r>
              <a:rPr lang="ko-KR" altLang="en-US" sz="3200" dirty="0">
                <a:solidFill>
                  <a:schemeClr val="bg1"/>
                </a:solidFill>
              </a:rPr>
              <a:t>층과 비슷한 성능을 내는 </a:t>
            </a:r>
            <a:br>
              <a:rPr lang="en-US" altLang="ko-KR" sz="3200" dirty="0">
                <a:solidFill>
                  <a:schemeClr val="bg1"/>
                </a:solidFill>
              </a:rPr>
            </a:br>
            <a:r>
              <a:rPr lang="en-US" altLang="ko-KR" sz="3200" dirty="0">
                <a:solidFill>
                  <a:schemeClr val="bg1"/>
                </a:solidFill>
              </a:rPr>
              <a:t>    </a:t>
            </a:r>
            <a:r>
              <a:rPr lang="ko-KR" altLang="en-US" sz="3200" dirty="0">
                <a:solidFill>
                  <a:schemeClr val="bg1"/>
                </a:solidFill>
              </a:rPr>
              <a:t>이유</a:t>
            </a:r>
            <a:r>
              <a:rPr lang="en-US" altLang="ko-KR" sz="32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52F6C4-84F9-47F1-B723-656315D9E6D9}"/>
              </a:ext>
            </a:extLst>
          </p:cNvPr>
          <p:cNvSpPr txBox="1"/>
          <p:nvPr/>
        </p:nvSpPr>
        <p:spPr>
          <a:xfrm>
            <a:off x="1041984" y="2964115"/>
            <a:ext cx="10505440" cy="2240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 =&gt; </a:t>
            </a:r>
            <a:r>
              <a:rPr lang="ko-KR" altLang="en-US" sz="3200" dirty="0">
                <a:solidFill>
                  <a:schemeClr val="bg1"/>
                </a:solidFill>
              </a:rPr>
              <a:t>시간 반대 순서로 처리하는 절반의 </a:t>
            </a:r>
            <a:r>
              <a:rPr lang="en-US" altLang="ko-KR" sz="3200" dirty="0">
                <a:solidFill>
                  <a:schemeClr val="bg1"/>
                </a:solidFill>
              </a:rPr>
              <a:t>GPU </a:t>
            </a:r>
            <a:r>
              <a:rPr lang="ko-KR" altLang="en-US" sz="3200" dirty="0">
                <a:solidFill>
                  <a:schemeClr val="bg1"/>
                </a:solidFill>
              </a:rPr>
              <a:t>층은 성능 나쁨</a:t>
            </a:r>
            <a:endParaRPr lang="en-US" altLang="ko-KR" sz="3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     </a:t>
            </a:r>
            <a:r>
              <a:rPr lang="ko-KR" altLang="en-US" sz="3200" dirty="0">
                <a:solidFill>
                  <a:schemeClr val="bg1"/>
                </a:solidFill>
              </a:rPr>
              <a:t>모든 예측 성능은 시간 순서대로 처리하는 </a:t>
            </a:r>
            <a:r>
              <a:rPr lang="en-US" altLang="ko-KR" sz="3200" dirty="0">
                <a:solidFill>
                  <a:schemeClr val="bg1"/>
                </a:solidFill>
              </a:rPr>
              <a:t>GPU </a:t>
            </a:r>
            <a:r>
              <a:rPr lang="ko-KR" altLang="en-US" sz="3200" dirty="0">
                <a:solidFill>
                  <a:schemeClr val="bg1"/>
                </a:solidFill>
              </a:rPr>
              <a:t>층에서 측정</a:t>
            </a:r>
            <a:br>
              <a:rPr lang="en-US" altLang="ko-KR" sz="3200" dirty="0">
                <a:solidFill>
                  <a:schemeClr val="bg1"/>
                </a:solidFill>
              </a:rPr>
            </a:br>
            <a:r>
              <a:rPr lang="en-US" altLang="ko-KR" sz="3200" dirty="0">
                <a:solidFill>
                  <a:schemeClr val="bg1"/>
                </a:solidFill>
              </a:rPr>
              <a:t>     </a:t>
            </a:r>
            <a:r>
              <a:rPr lang="ko-KR" altLang="en-US" sz="3200" dirty="0">
                <a:solidFill>
                  <a:schemeClr val="bg1"/>
                </a:solidFill>
              </a:rPr>
              <a:t>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10549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61950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858250" y="6457890"/>
            <a:ext cx="319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신경망의 고급 사용법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F5462-B040-484C-AA97-73FE0AC42D71}"/>
              </a:ext>
            </a:extLst>
          </p:cNvPr>
          <p:cNvSpPr txBox="1"/>
          <p:nvPr/>
        </p:nvSpPr>
        <p:spPr>
          <a:xfrm>
            <a:off x="453472" y="265556"/>
            <a:ext cx="5335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6.3.9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더 나아가서</a:t>
            </a:r>
            <a:endParaRPr lang="en-US" altLang="ko-KR" sz="3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19D9A-17BC-49D3-A5EA-1266D783020A}"/>
              </a:ext>
            </a:extLst>
          </p:cNvPr>
          <p:cNvSpPr txBox="1"/>
          <p:nvPr/>
        </p:nvSpPr>
        <p:spPr>
          <a:xfrm>
            <a:off x="4046220" y="14621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90F920-D532-4C2D-89A7-D9FBAE6E98BF}"/>
              </a:ext>
            </a:extLst>
          </p:cNvPr>
          <p:cNvSpPr txBox="1"/>
          <p:nvPr/>
        </p:nvSpPr>
        <p:spPr>
          <a:xfrm>
            <a:off x="1107440" y="1137920"/>
            <a:ext cx="9438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# </a:t>
            </a:r>
            <a:r>
              <a:rPr lang="ko-KR" altLang="en-US" sz="3200" dirty="0">
                <a:solidFill>
                  <a:schemeClr val="bg1"/>
                </a:solidFill>
              </a:rPr>
              <a:t>온도 예측 문제의 성능을 향상시키기 위한 여러가지 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E6B8E0-13C3-411D-A402-2A1DE6C5F34D}"/>
              </a:ext>
            </a:extLst>
          </p:cNvPr>
          <p:cNvSpPr txBox="1"/>
          <p:nvPr/>
        </p:nvSpPr>
        <p:spPr>
          <a:xfrm>
            <a:off x="1717040" y="1831433"/>
            <a:ext cx="8829040" cy="4557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800" dirty="0">
                <a:solidFill>
                  <a:schemeClr val="bg1"/>
                </a:solidFill>
              </a:rPr>
              <a:t>쌓아 올린</a:t>
            </a:r>
            <a:r>
              <a:rPr lang="en-US" altLang="ko-KR" sz="2800" dirty="0">
                <a:solidFill>
                  <a:schemeClr val="bg1"/>
                </a:solidFill>
              </a:rPr>
              <a:t>(</a:t>
            </a:r>
            <a:r>
              <a:rPr lang="ko-KR" altLang="en-US" sz="2800" dirty="0" err="1">
                <a:solidFill>
                  <a:schemeClr val="bg1"/>
                </a:solidFill>
              </a:rPr>
              <a:t>스태킹</a:t>
            </a:r>
            <a:r>
              <a:rPr lang="en-US" altLang="ko-KR" sz="2800" dirty="0">
                <a:solidFill>
                  <a:schemeClr val="bg1"/>
                </a:solidFill>
              </a:rPr>
              <a:t>)</a:t>
            </a:r>
            <a:r>
              <a:rPr lang="ko-KR" altLang="en-US" sz="2800" dirty="0">
                <a:solidFill>
                  <a:schemeClr val="bg1"/>
                </a:solidFill>
              </a:rPr>
              <a:t> 각 순환 층의 유닛</a:t>
            </a:r>
            <a:r>
              <a:rPr lang="en-US" altLang="ko-KR" sz="2800" dirty="0">
                <a:solidFill>
                  <a:schemeClr val="bg1"/>
                </a:solidFill>
              </a:rPr>
              <a:t>(</a:t>
            </a:r>
            <a:r>
              <a:rPr lang="ko-KR" altLang="en-US" sz="2800" dirty="0">
                <a:solidFill>
                  <a:schemeClr val="bg1"/>
                </a:solidFill>
              </a:rPr>
              <a:t>노드</a:t>
            </a:r>
            <a:r>
              <a:rPr lang="en-US" altLang="ko-KR" sz="2800" dirty="0">
                <a:solidFill>
                  <a:schemeClr val="bg1"/>
                </a:solidFill>
              </a:rPr>
              <a:t>)</a:t>
            </a:r>
            <a:r>
              <a:rPr lang="ko-KR" altLang="en-US" sz="2800" dirty="0">
                <a:solidFill>
                  <a:schemeClr val="bg1"/>
                </a:solidFill>
              </a:rPr>
              <a:t> 수를 조절한다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800" dirty="0" err="1">
                <a:solidFill>
                  <a:schemeClr val="bg1"/>
                </a:solidFill>
              </a:rPr>
              <a:t>RMSprop</a:t>
            </a:r>
            <a:r>
              <a:rPr lang="en-US" altLang="ko-KR" sz="2800" dirty="0">
                <a:solidFill>
                  <a:schemeClr val="bg1"/>
                </a:solidFill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</a:rPr>
              <a:t>옵티마이저가</a:t>
            </a:r>
            <a:r>
              <a:rPr lang="ko-KR" altLang="en-US" sz="2800" dirty="0">
                <a:solidFill>
                  <a:schemeClr val="bg1"/>
                </a:solidFill>
              </a:rPr>
              <a:t> 사용한 </a:t>
            </a:r>
            <a:r>
              <a:rPr lang="ko-KR" altLang="en-US" sz="2800" dirty="0" err="1">
                <a:solidFill>
                  <a:schemeClr val="bg1"/>
                </a:solidFill>
              </a:rPr>
              <a:t>학습률을</a:t>
            </a:r>
            <a:r>
              <a:rPr lang="ko-KR" altLang="en-US" sz="2800" dirty="0">
                <a:solidFill>
                  <a:schemeClr val="bg1"/>
                </a:solidFill>
              </a:rPr>
              <a:t> 조정한다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800" dirty="0">
                <a:solidFill>
                  <a:schemeClr val="bg1"/>
                </a:solidFill>
              </a:rPr>
              <a:t>GRU</a:t>
            </a:r>
            <a:r>
              <a:rPr lang="ko-KR" altLang="en-US" sz="2800" dirty="0">
                <a:solidFill>
                  <a:schemeClr val="bg1"/>
                </a:solidFill>
              </a:rPr>
              <a:t> 대신 </a:t>
            </a:r>
            <a:r>
              <a:rPr lang="en-US" altLang="ko-KR" sz="2800" dirty="0">
                <a:solidFill>
                  <a:schemeClr val="bg1"/>
                </a:solidFill>
              </a:rPr>
              <a:t>LSTM</a:t>
            </a:r>
            <a:r>
              <a:rPr lang="ko-KR" altLang="en-US" sz="2800" dirty="0">
                <a:solidFill>
                  <a:schemeClr val="bg1"/>
                </a:solidFill>
              </a:rPr>
              <a:t> 층을 사용한다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800" dirty="0">
                <a:solidFill>
                  <a:schemeClr val="bg1"/>
                </a:solidFill>
              </a:rPr>
              <a:t>순환 층 위에 용량이 큰 완전 연결된 회귀 층을 사용한다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      ( = </a:t>
            </a:r>
            <a:r>
              <a:rPr lang="ko-KR" altLang="en-US" sz="2800" dirty="0">
                <a:solidFill>
                  <a:schemeClr val="bg1"/>
                </a:solidFill>
              </a:rPr>
              <a:t>유닛 수가 많은 전결합층 한 개 또는 여러 개의 전결합층</a:t>
            </a:r>
            <a:br>
              <a:rPr lang="en-US" altLang="ko-KR" sz="2800" dirty="0">
                <a:solidFill>
                  <a:schemeClr val="bg1"/>
                </a:solidFill>
              </a:rPr>
            </a:br>
            <a:r>
              <a:rPr lang="en-US" altLang="ko-KR" sz="2800" dirty="0">
                <a:solidFill>
                  <a:schemeClr val="bg1"/>
                </a:solidFill>
              </a:rPr>
              <a:t>            </a:t>
            </a:r>
            <a:r>
              <a:rPr lang="ko-KR" altLang="en-US" sz="2800" dirty="0">
                <a:solidFill>
                  <a:schemeClr val="bg1"/>
                </a:solidFill>
              </a:rPr>
              <a:t>을 쌓는다</a:t>
            </a:r>
            <a:r>
              <a:rPr lang="en-US" altLang="ko-KR" sz="2800" dirty="0">
                <a:solidFill>
                  <a:schemeClr val="bg1"/>
                </a:solidFill>
              </a:rPr>
              <a:t>.)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5. </a:t>
            </a:r>
            <a:r>
              <a:rPr lang="ko-KR" altLang="en-US" sz="2800" dirty="0">
                <a:solidFill>
                  <a:schemeClr val="bg1"/>
                </a:solidFill>
              </a:rPr>
              <a:t>최종적으로 최선의 모델을 테스트 세트에서 확인해야 한다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29341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61950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858250" y="6457890"/>
            <a:ext cx="319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신경망의 고급 사용법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F5462-B040-484C-AA97-73FE0AC42D71}"/>
              </a:ext>
            </a:extLst>
          </p:cNvPr>
          <p:cNvSpPr txBox="1"/>
          <p:nvPr/>
        </p:nvSpPr>
        <p:spPr>
          <a:xfrm>
            <a:off x="453472" y="265556"/>
            <a:ext cx="5335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6.3.10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정리</a:t>
            </a:r>
            <a:endParaRPr lang="en-US" altLang="ko-KR" sz="3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19D9A-17BC-49D3-A5EA-1266D783020A}"/>
              </a:ext>
            </a:extLst>
          </p:cNvPr>
          <p:cNvSpPr txBox="1"/>
          <p:nvPr/>
        </p:nvSpPr>
        <p:spPr>
          <a:xfrm>
            <a:off x="4046220" y="14621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90F920-D532-4C2D-89A7-D9FBAE6E98BF}"/>
              </a:ext>
            </a:extLst>
          </p:cNvPr>
          <p:cNvSpPr txBox="1"/>
          <p:nvPr/>
        </p:nvSpPr>
        <p:spPr>
          <a:xfrm>
            <a:off x="1107439" y="1137920"/>
            <a:ext cx="105892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# </a:t>
            </a:r>
            <a:r>
              <a:rPr lang="ko-KR" altLang="en-US" sz="2800" dirty="0">
                <a:solidFill>
                  <a:schemeClr val="bg1"/>
                </a:solidFill>
              </a:rPr>
              <a:t>새로운 문제를 해결할 때는 선택한 지표에서 상식 수준의 기준점</a:t>
            </a:r>
            <a:br>
              <a:rPr lang="en-US" altLang="ko-KR" sz="2800" dirty="0">
                <a:solidFill>
                  <a:schemeClr val="bg1"/>
                </a:solidFill>
              </a:rPr>
            </a:br>
            <a:r>
              <a:rPr lang="en-US" altLang="ko-KR" sz="2800" dirty="0">
                <a:solidFill>
                  <a:schemeClr val="bg1"/>
                </a:solidFill>
              </a:rPr>
              <a:t>    </a:t>
            </a:r>
            <a:r>
              <a:rPr lang="ko-KR" altLang="en-US" sz="2800" dirty="0">
                <a:solidFill>
                  <a:schemeClr val="bg1"/>
                </a:solidFill>
              </a:rPr>
              <a:t>을 설정하는 것이 좋다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E6DD8-DCD6-4D38-A9D9-3073AA0C7848}"/>
              </a:ext>
            </a:extLst>
          </p:cNvPr>
          <p:cNvSpPr txBox="1"/>
          <p:nvPr/>
        </p:nvSpPr>
        <p:spPr>
          <a:xfrm>
            <a:off x="1107439" y="2140711"/>
            <a:ext cx="105130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# </a:t>
            </a:r>
            <a:r>
              <a:rPr lang="ko-KR" altLang="en-US" sz="2800" dirty="0">
                <a:solidFill>
                  <a:schemeClr val="bg1"/>
                </a:solidFill>
              </a:rPr>
              <a:t>계산 비용 추가 여부 판단을 위해 비용이 비싼 모델 전에 간단한 </a:t>
            </a:r>
            <a:br>
              <a:rPr lang="en-US" altLang="ko-KR" sz="2800" dirty="0">
                <a:solidFill>
                  <a:schemeClr val="bg1"/>
                </a:solidFill>
              </a:rPr>
            </a:br>
            <a:r>
              <a:rPr lang="en-US" altLang="ko-KR" sz="2800" dirty="0">
                <a:solidFill>
                  <a:schemeClr val="bg1"/>
                </a:solidFill>
              </a:rPr>
              <a:t>    </a:t>
            </a:r>
            <a:r>
              <a:rPr lang="ko-KR" altLang="en-US" sz="2800" dirty="0">
                <a:solidFill>
                  <a:schemeClr val="bg1"/>
                </a:solidFill>
              </a:rPr>
              <a:t>모델을 시도한다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0FB80A-3FEA-403F-A390-6C4783512237}"/>
              </a:ext>
            </a:extLst>
          </p:cNvPr>
          <p:cNvSpPr txBox="1"/>
          <p:nvPr/>
        </p:nvSpPr>
        <p:spPr>
          <a:xfrm>
            <a:off x="1107439" y="3143502"/>
            <a:ext cx="10513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# </a:t>
            </a:r>
            <a:r>
              <a:rPr lang="ko-KR" altLang="en-US" sz="2800" dirty="0">
                <a:solidFill>
                  <a:schemeClr val="bg1"/>
                </a:solidFill>
              </a:rPr>
              <a:t>시간 순서가 중요한 데이터가 있다면 순환 층이 적합하다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F4C8D0-B007-4C39-8909-9111376094F4}"/>
              </a:ext>
            </a:extLst>
          </p:cNvPr>
          <p:cNvSpPr txBox="1"/>
          <p:nvPr/>
        </p:nvSpPr>
        <p:spPr>
          <a:xfrm>
            <a:off x="1107439" y="3715406"/>
            <a:ext cx="105130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# RNN</a:t>
            </a:r>
            <a:r>
              <a:rPr lang="ko-KR" altLang="en-US" sz="2800" dirty="0">
                <a:solidFill>
                  <a:schemeClr val="bg1"/>
                </a:solidFill>
              </a:rPr>
              <a:t>에 </a:t>
            </a:r>
            <a:r>
              <a:rPr lang="ko-KR" altLang="en-US" sz="2800" dirty="0" err="1">
                <a:solidFill>
                  <a:schemeClr val="bg1"/>
                </a:solidFill>
              </a:rPr>
              <a:t>드롭아웃을</a:t>
            </a:r>
            <a:r>
              <a:rPr lang="ko-KR" altLang="en-US" sz="2800" dirty="0">
                <a:solidFill>
                  <a:schemeClr val="bg1"/>
                </a:solidFill>
              </a:rPr>
              <a:t> 사용하려면 타임스텝 동안 일정한 </a:t>
            </a:r>
            <a:r>
              <a:rPr lang="ko-KR" altLang="en-US" sz="2800" dirty="0" err="1">
                <a:solidFill>
                  <a:schemeClr val="bg1"/>
                </a:solidFill>
              </a:rPr>
              <a:t>드롭아웃을</a:t>
            </a:r>
            <a:r>
              <a:rPr lang="ko-KR" altLang="en-US" sz="2800" dirty="0">
                <a:solidFill>
                  <a:schemeClr val="bg1"/>
                </a:solidFill>
              </a:rPr>
              <a:t> 사용해</a:t>
            </a:r>
            <a:br>
              <a:rPr lang="en-US" altLang="ko-KR" sz="2800" dirty="0">
                <a:solidFill>
                  <a:schemeClr val="bg1"/>
                </a:solidFill>
              </a:rPr>
            </a:br>
            <a:r>
              <a:rPr lang="en-US" altLang="ko-KR" sz="2800" dirty="0">
                <a:solidFill>
                  <a:schemeClr val="bg1"/>
                </a:solidFill>
              </a:rPr>
              <a:t>    </a:t>
            </a:r>
            <a:r>
              <a:rPr lang="ko-KR" altLang="en-US" sz="2800" dirty="0" err="1">
                <a:solidFill>
                  <a:schemeClr val="bg1"/>
                </a:solidFill>
              </a:rPr>
              <a:t>야한다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1C7149-67D2-4C9A-B4C5-625EC96E7EB2}"/>
              </a:ext>
            </a:extLst>
          </p:cNvPr>
          <p:cNvSpPr txBox="1"/>
          <p:nvPr/>
        </p:nvSpPr>
        <p:spPr>
          <a:xfrm>
            <a:off x="1107439" y="4718197"/>
            <a:ext cx="10513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# </a:t>
            </a:r>
            <a:r>
              <a:rPr lang="ko-KR" altLang="en-US" sz="2800" dirty="0" err="1">
                <a:solidFill>
                  <a:schemeClr val="bg1"/>
                </a:solidFill>
              </a:rPr>
              <a:t>스태킹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RNN</a:t>
            </a:r>
            <a:r>
              <a:rPr lang="ko-KR" altLang="en-US" sz="2800" dirty="0">
                <a:solidFill>
                  <a:schemeClr val="bg1"/>
                </a:solidFill>
              </a:rPr>
              <a:t>은 강력한 표현 능력을 제공하지만 계산 비용이 많이 든다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8DC2C0-3425-4AD6-B609-4DF7AA156D22}"/>
              </a:ext>
            </a:extLst>
          </p:cNvPr>
          <p:cNvSpPr txBox="1"/>
          <p:nvPr/>
        </p:nvSpPr>
        <p:spPr>
          <a:xfrm>
            <a:off x="1107439" y="5288132"/>
            <a:ext cx="105130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# </a:t>
            </a:r>
            <a:r>
              <a:rPr lang="ko-KR" altLang="en-US" sz="2800" dirty="0">
                <a:solidFill>
                  <a:schemeClr val="bg1"/>
                </a:solidFill>
              </a:rPr>
              <a:t>양방향 </a:t>
            </a:r>
            <a:r>
              <a:rPr lang="en-US" altLang="ko-KR" sz="2800" dirty="0">
                <a:solidFill>
                  <a:schemeClr val="bg1"/>
                </a:solidFill>
              </a:rPr>
              <a:t>RNN</a:t>
            </a:r>
            <a:r>
              <a:rPr lang="ko-KR" altLang="en-US" sz="2800" dirty="0">
                <a:solidFill>
                  <a:schemeClr val="bg1"/>
                </a:solidFill>
              </a:rPr>
              <a:t>은 자연어 처리 문제에 유용하다</a:t>
            </a:r>
            <a:r>
              <a:rPr lang="en-US" altLang="ko-KR" sz="2800" dirty="0">
                <a:solidFill>
                  <a:schemeClr val="bg1"/>
                </a:solidFill>
              </a:rPr>
              <a:t>. </a:t>
            </a:r>
            <a:r>
              <a:rPr lang="ko-KR" altLang="en-US" sz="2800" dirty="0">
                <a:solidFill>
                  <a:schemeClr val="bg1"/>
                </a:solidFill>
              </a:rPr>
              <a:t>하지만 시간 순서가 반대로 </a:t>
            </a:r>
            <a:br>
              <a:rPr lang="en-US" altLang="ko-KR" sz="2800" dirty="0">
                <a:solidFill>
                  <a:schemeClr val="bg1"/>
                </a:solidFill>
              </a:rPr>
            </a:br>
            <a:r>
              <a:rPr lang="en-US" altLang="ko-KR" sz="2800" dirty="0">
                <a:solidFill>
                  <a:schemeClr val="bg1"/>
                </a:solidFill>
              </a:rPr>
              <a:t>    </a:t>
            </a:r>
            <a:r>
              <a:rPr lang="ko-KR" altLang="en-US" sz="2800" dirty="0">
                <a:solidFill>
                  <a:schemeClr val="bg1"/>
                </a:solidFill>
              </a:rPr>
              <a:t>되어있는 시퀀스 데이터에는 잘 작동하지 않는다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7614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14300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86ACBF-C9AE-486D-8553-845CDB6DFF0D}"/>
              </a:ext>
            </a:extLst>
          </p:cNvPr>
          <p:cNvSpPr txBox="1"/>
          <p:nvPr/>
        </p:nvSpPr>
        <p:spPr>
          <a:xfrm>
            <a:off x="1741357" y="2967335"/>
            <a:ext cx="8956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6.4 </a:t>
            </a:r>
            <a:r>
              <a:rPr lang="ko-KR" altLang="en-US" sz="5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컨브넷을</a:t>
            </a:r>
            <a:r>
              <a:rPr lang="ko-KR" altLang="en-US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 시퀀스 처리</a:t>
            </a:r>
          </a:p>
        </p:txBody>
      </p:sp>
    </p:spTree>
    <p:extLst>
      <p:ext uri="{BB962C8B-B14F-4D97-AF65-F5344CB8AC3E}">
        <p14:creationId xmlns:p14="http://schemas.microsoft.com/office/powerpoint/2010/main" val="85827566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92907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8C98ED-6EA7-41E6-AD94-651A0F97490D}"/>
              </a:ext>
            </a:extLst>
          </p:cNvPr>
          <p:cNvSpPr txBox="1"/>
          <p:nvPr/>
        </p:nvSpPr>
        <p:spPr>
          <a:xfrm>
            <a:off x="475126" y="927107"/>
            <a:ext cx="112417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6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36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신경망</a:t>
            </a:r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은 시간을 </a:t>
            </a:r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2D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이미지와 높이와 너비 </a:t>
            </a:r>
            <a:b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같은 공간의 차원으로 다룰 수 있다</a:t>
            </a:r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3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625840" y="6457890"/>
            <a:ext cx="3427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6.4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컨브넷을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 시퀀스 처리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50D66E-0338-4F62-89F4-E20FD88B11EF}"/>
              </a:ext>
            </a:extLst>
          </p:cNvPr>
          <p:cNvSpPr txBox="1"/>
          <p:nvPr/>
        </p:nvSpPr>
        <p:spPr>
          <a:xfrm>
            <a:off x="475126" y="2492919"/>
            <a:ext cx="112417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1D </a:t>
            </a:r>
            <a:r>
              <a:rPr lang="ko-KR" altLang="en-US" sz="36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컨브넷은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일반적으로 계산비용이 </a:t>
            </a:r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RNN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 비해 훨씬 싸</a:t>
            </a:r>
            <a:b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</a:t>
            </a:r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3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1DD785-5394-4717-A001-89C8FFD0FAAE}"/>
              </a:ext>
            </a:extLst>
          </p:cNvPr>
          <p:cNvSpPr txBox="1"/>
          <p:nvPr/>
        </p:nvSpPr>
        <p:spPr>
          <a:xfrm>
            <a:off x="475126" y="4058731"/>
            <a:ext cx="11241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1D </a:t>
            </a:r>
            <a:r>
              <a:rPr lang="ko-KR" altLang="en-US" sz="36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컨브넷은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전형적으로 팽창된 커널과 함께 사용된다</a:t>
            </a:r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3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60E6177-1041-4137-A5FE-E2A7F979574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452" y="429706"/>
            <a:ext cx="376237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0086FB-C3B5-442B-BBC1-3341AC0C4EB1}"/>
              </a:ext>
            </a:extLst>
          </p:cNvPr>
          <p:cNvSpPr txBox="1"/>
          <p:nvPr/>
        </p:nvSpPr>
        <p:spPr>
          <a:xfrm>
            <a:off x="475126" y="5070545"/>
            <a:ext cx="10302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#</a:t>
            </a:r>
            <a:r>
              <a:rPr lang="en-US" altLang="ko-KR" sz="3600" dirty="0">
                <a:solidFill>
                  <a:schemeClr val="bg1"/>
                </a:solidFill>
              </a:rPr>
              <a:t> 1D</a:t>
            </a:r>
            <a:r>
              <a:rPr lang="ko-KR" altLang="en-US" sz="3600" dirty="0">
                <a:solidFill>
                  <a:schemeClr val="bg1"/>
                </a:solidFill>
              </a:rPr>
              <a:t> </a:t>
            </a:r>
            <a:r>
              <a:rPr lang="ko-KR" altLang="en-US" sz="3600" dirty="0" err="1">
                <a:solidFill>
                  <a:schemeClr val="bg1"/>
                </a:solidFill>
              </a:rPr>
              <a:t>컨브넷은</a:t>
            </a:r>
            <a:r>
              <a:rPr lang="ko-KR" altLang="en-US" sz="3600" dirty="0">
                <a:solidFill>
                  <a:schemeClr val="bg1"/>
                </a:solidFill>
              </a:rPr>
              <a:t> </a:t>
            </a:r>
            <a:r>
              <a:rPr lang="ko-KR" altLang="en-US"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시퀀스 처리</a:t>
            </a:r>
            <a:r>
              <a:rPr lang="ko-KR" altLang="en-US" sz="3600" dirty="0">
                <a:solidFill>
                  <a:schemeClr val="bg1"/>
                </a:solidFill>
              </a:rPr>
              <a:t>와 깊게 관련되어 있다</a:t>
            </a:r>
            <a:r>
              <a:rPr lang="en-US" altLang="ko-KR" sz="3600" dirty="0">
                <a:solidFill>
                  <a:schemeClr val="bg1"/>
                </a:solidFill>
              </a:rPr>
              <a:t>.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78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14300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9539288" y="6457890"/>
            <a:ext cx="7029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5.1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신경망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33399" y="492051"/>
            <a:ext cx="4524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5.1.2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최대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풀링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연산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554E6B-AE6C-46BE-ACC6-8FD923FEB76B}"/>
              </a:ext>
            </a:extLst>
          </p:cNvPr>
          <p:cNvSpPr txBox="1"/>
          <p:nvPr/>
        </p:nvSpPr>
        <p:spPr>
          <a:xfrm>
            <a:off x="944227" y="1371336"/>
            <a:ext cx="103035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풀링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연산의 목적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합성곱의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출력 픽셀과 전결합층 노드 간 연결 시 생</a:t>
            </a:r>
            <a:b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기는 수많은 가중치 파라미터로 인한 과대적합 방지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67987C-BB3F-431D-96D8-B89D8AC98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096" y="2362486"/>
            <a:ext cx="9047807" cy="4055461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22910101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92907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625840" y="6457890"/>
            <a:ext cx="3427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6.4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컨브넷을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 시퀀스 처리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F6E9F-97B5-4B0A-B261-9F646F0EA20C}"/>
              </a:ext>
            </a:extLst>
          </p:cNvPr>
          <p:cNvSpPr txBox="1"/>
          <p:nvPr/>
        </p:nvSpPr>
        <p:spPr>
          <a:xfrm>
            <a:off x="486335" y="815770"/>
            <a:ext cx="8783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6.4.1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시퀀스 데이터를 위한 </a:t>
            </a:r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1D </a:t>
            </a:r>
            <a:r>
              <a:rPr lang="ko-KR" altLang="en-US" sz="36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이해하기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8969A3-BBD4-41E0-B76E-83EF56527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45" y="1696687"/>
            <a:ext cx="6768091" cy="4526616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D9CDCC-85C8-4892-9911-A0887ED62A14}"/>
              </a:ext>
            </a:extLst>
          </p:cNvPr>
          <p:cNvSpPr txBox="1"/>
          <p:nvPr/>
        </p:nvSpPr>
        <p:spPr>
          <a:xfrm>
            <a:off x="7724092" y="3005888"/>
            <a:ext cx="40341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=&gt; </a:t>
            </a:r>
            <a:r>
              <a:rPr lang="ko-KR" altLang="en-US" sz="2800" dirty="0">
                <a:solidFill>
                  <a:schemeClr val="bg1"/>
                </a:solidFill>
              </a:rPr>
              <a:t>시간의 이동에 대한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이동 </a:t>
            </a:r>
            <a:b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  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불변성</a:t>
            </a:r>
            <a:r>
              <a:rPr lang="ko-KR" altLang="en-US" sz="2800" dirty="0">
                <a:solidFill>
                  <a:schemeClr val="bg1"/>
                </a:solidFill>
              </a:rPr>
              <a:t> 제공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6592AE-07FD-4EF6-8C5F-05217C3E8DAE}"/>
              </a:ext>
            </a:extLst>
          </p:cNvPr>
          <p:cNvSpPr txBox="1"/>
          <p:nvPr/>
        </p:nvSpPr>
        <p:spPr>
          <a:xfrm>
            <a:off x="8221718" y="3957590"/>
            <a:ext cx="325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* </a:t>
            </a:r>
            <a:r>
              <a:rPr lang="ko-KR" alt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특정 위치에서 학습한 패턴을 나중에 </a:t>
            </a:r>
            <a:b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 </a:t>
            </a:r>
            <a:r>
              <a:rPr lang="ko-KR" alt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다른 위치에서 인식할 수 있다</a:t>
            </a:r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.</a:t>
            </a:r>
            <a:endParaRPr lang="ko-KR" altLang="en-US" sz="1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595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92907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625840" y="6457890"/>
            <a:ext cx="3427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6.4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컨브넷을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 시퀀스 처리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59FDE-0D7B-43BC-9480-DC5FB86BCF8C}"/>
              </a:ext>
            </a:extLst>
          </p:cNvPr>
          <p:cNvSpPr txBox="1"/>
          <p:nvPr/>
        </p:nvSpPr>
        <p:spPr>
          <a:xfrm>
            <a:off x="486335" y="815770"/>
            <a:ext cx="6721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6.4.2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시퀀스 데이터를 위한 </a:t>
            </a:r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1D </a:t>
            </a:r>
            <a:r>
              <a:rPr lang="ko-KR" altLang="en-US" sz="36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풀링</a:t>
            </a:r>
            <a:endParaRPr lang="ko-KR" altLang="en-US" sz="3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3BE2AC-83EE-43A0-8204-5D1A9EBB6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979" y="2199807"/>
            <a:ext cx="8607143" cy="2883181"/>
          </a:xfrm>
          <a:prstGeom prst="rect">
            <a:avLst/>
          </a:prstGeom>
          <a:noFill/>
          <a:ln w="762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04549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92907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625840" y="6457890"/>
            <a:ext cx="3427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6.4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컨브넷을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 시퀀스 처리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59FDE-0D7B-43BC-9480-DC5FB86BCF8C}"/>
              </a:ext>
            </a:extLst>
          </p:cNvPr>
          <p:cNvSpPr txBox="1"/>
          <p:nvPr/>
        </p:nvSpPr>
        <p:spPr>
          <a:xfrm>
            <a:off x="466015" y="375664"/>
            <a:ext cx="6721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6.4.3 1D </a:t>
            </a:r>
            <a:r>
              <a:rPr lang="ko-KR" altLang="en-US" sz="36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EB7F22-A61D-4D29-B8A7-4613B307BABC}"/>
              </a:ext>
            </a:extLst>
          </p:cNvPr>
          <p:cNvSpPr txBox="1"/>
          <p:nvPr/>
        </p:nvSpPr>
        <p:spPr>
          <a:xfrm>
            <a:off x="974408" y="1066522"/>
            <a:ext cx="362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#</a:t>
            </a:r>
            <a:r>
              <a:rPr lang="en-US" altLang="ko-KR" sz="2800" dirty="0">
                <a:solidFill>
                  <a:schemeClr val="bg1"/>
                </a:solidFill>
              </a:rPr>
              <a:t> IMDB </a:t>
            </a:r>
            <a:r>
              <a:rPr lang="ko-KR" altLang="en-US" sz="2800" dirty="0">
                <a:solidFill>
                  <a:schemeClr val="bg1"/>
                </a:solidFill>
              </a:rPr>
              <a:t>감성 분석 문제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F888CED-A449-4337-8EF7-9683FF406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164" y="1721821"/>
            <a:ext cx="7236107" cy="4472569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A5F1C93-DEFF-494E-88FC-AA20B1B183FB}"/>
              </a:ext>
            </a:extLst>
          </p:cNvPr>
          <p:cNvSpPr/>
          <p:nvPr/>
        </p:nvSpPr>
        <p:spPr>
          <a:xfrm>
            <a:off x="1282064" y="4124643"/>
            <a:ext cx="4688205" cy="386714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AFA0344-B415-4205-AC34-54193972D76C}"/>
              </a:ext>
            </a:extLst>
          </p:cNvPr>
          <p:cNvSpPr/>
          <p:nvPr/>
        </p:nvSpPr>
        <p:spPr>
          <a:xfrm>
            <a:off x="1303019" y="3169285"/>
            <a:ext cx="6283960" cy="193040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11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92907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625840" y="6457890"/>
            <a:ext cx="3427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6.4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컨브넷을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 시퀀스 처리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59FDE-0D7B-43BC-9480-DC5FB86BCF8C}"/>
              </a:ext>
            </a:extLst>
          </p:cNvPr>
          <p:cNvSpPr txBox="1"/>
          <p:nvPr/>
        </p:nvSpPr>
        <p:spPr>
          <a:xfrm>
            <a:off x="466015" y="375664"/>
            <a:ext cx="6721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6.4.3 1D </a:t>
            </a:r>
            <a:r>
              <a:rPr lang="ko-KR" altLang="en-US" sz="36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EB7F22-A61D-4D29-B8A7-4613B307BABC}"/>
              </a:ext>
            </a:extLst>
          </p:cNvPr>
          <p:cNvSpPr txBox="1"/>
          <p:nvPr/>
        </p:nvSpPr>
        <p:spPr>
          <a:xfrm>
            <a:off x="974408" y="1066522"/>
            <a:ext cx="362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#</a:t>
            </a:r>
            <a:r>
              <a:rPr lang="en-US" altLang="ko-KR" sz="2800" dirty="0">
                <a:solidFill>
                  <a:schemeClr val="bg1"/>
                </a:solidFill>
              </a:rPr>
              <a:t> IMDB </a:t>
            </a:r>
            <a:r>
              <a:rPr lang="ko-KR" altLang="en-US" sz="2800" dirty="0">
                <a:solidFill>
                  <a:schemeClr val="bg1"/>
                </a:solidFill>
              </a:rPr>
              <a:t>감성 분석 문제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2F8010-AE60-48E7-AD25-069F2C797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733490"/>
            <a:ext cx="9963150" cy="4429125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85D64D-8DFA-4664-839E-14DD8615D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730" y="3810722"/>
            <a:ext cx="6943725" cy="2578518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7508694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92907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625840" y="6457890"/>
            <a:ext cx="3427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6.4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컨브넷을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 시퀀스 처리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59FDE-0D7B-43BC-9480-DC5FB86BCF8C}"/>
              </a:ext>
            </a:extLst>
          </p:cNvPr>
          <p:cNvSpPr txBox="1"/>
          <p:nvPr/>
        </p:nvSpPr>
        <p:spPr>
          <a:xfrm>
            <a:off x="466015" y="375664"/>
            <a:ext cx="6721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6.4.3 1D </a:t>
            </a:r>
            <a:r>
              <a:rPr lang="ko-KR" altLang="en-US" sz="36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EB7F22-A61D-4D29-B8A7-4613B307BABC}"/>
              </a:ext>
            </a:extLst>
          </p:cNvPr>
          <p:cNvSpPr txBox="1"/>
          <p:nvPr/>
        </p:nvSpPr>
        <p:spPr>
          <a:xfrm>
            <a:off x="974408" y="1066522"/>
            <a:ext cx="362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#</a:t>
            </a:r>
            <a:r>
              <a:rPr lang="en-US" altLang="ko-KR" sz="2800" dirty="0">
                <a:solidFill>
                  <a:schemeClr val="bg1"/>
                </a:solidFill>
              </a:rPr>
              <a:t> IMDB </a:t>
            </a:r>
            <a:r>
              <a:rPr lang="ko-KR" altLang="en-US" sz="2800" dirty="0">
                <a:solidFill>
                  <a:schemeClr val="bg1"/>
                </a:solidFill>
              </a:rPr>
              <a:t>감성 분석 문제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4AFF53-978F-4830-AE0F-A10AAE1CB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662" y="1634269"/>
            <a:ext cx="7781925" cy="4752975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F3D60A1-0665-4902-B04D-5B38C3C75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676" y="698829"/>
            <a:ext cx="3900387" cy="5505450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320203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92907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625840" y="6457890"/>
            <a:ext cx="3427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6.4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컨브넷을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 시퀀스 처리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59FDE-0D7B-43BC-9480-DC5FB86BCF8C}"/>
              </a:ext>
            </a:extLst>
          </p:cNvPr>
          <p:cNvSpPr txBox="1"/>
          <p:nvPr/>
        </p:nvSpPr>
        <p:spPr>
          <a:xfrm>
            <a:off x="466015" y="375664"/>
            <a:ext cx="6721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6.4.3 1D </a:t>
            </a:r>
            <a:r>
              <a:rPr lang="ko-KR" altLang="en-US" sz="36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8CA272-39E6-4D0A-B002-DE18D539916A}"/>
              </a:ext>
            </a:extLst>
          </p:cNvPr>
          <p:cNvSpPr txBox="1"/>
          <p:nvPr/>
        </p:nvSpPr>
        <p:spPr>
          <a:xfrm>
            <a:off x="5941218" y="2890391"/>
            <a:ext cx="56697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=&gt;</a:t>
            </a:r>
            <a:r>
              <a:rPr lang="en-US" altLang="ko-KR" sz="3200" dirty="0">
                <a:solidFill>
                  <a:schemeClr val="bg1"/>
                </a:solidFill>
              </a:rPr>
              <a:t> RNN </a:t>
            </a:r>
            <a:r>
              <a:rPr lang="ko-KR" altLang="en-US" sz="3200" dirty="0">
                <a:solidFill>
                  <a:schemeClr val="bg1"/>
                </a:solidFill>
              </a:rPr>
              <a:t>보다 검증 정확도는 낮지</a:t>
            </a:r>
            <a:br>
              <a:rPr lang="en-US" altLang="ko-KR" sz="3200" dirty="0">
                <a:solidFill>
                  <a:schemeClr val="bg1"/>
                </a:solidFill>
              </a:rPr>
            </a:br>
            <a:r>
              <a:rPr lang="en-US" altLang="ko-KR" sz="3200" dirty="0">
                <a:solidFill>
                  <a:schemeClr val="bg1"/>
                </a:solidFill>
              </a:rPr>
              <a:t>     </a:t>
            </a:r>
            <a:r>
              <a:rPr lang="ko-KR" altLang="en-US" sz="3200" dirty="0">
                <a:solidFill>
                  <a:schemeClr val="bg1"/>
                </a:solidFill>
              </a:rPr>
              <a:t>만 빠르고 경제적이다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12CBCD2-F181-4743-BEC4-413818334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026" y="1152495"/>
            <a:ext cx="3900387" cy="5505450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2327936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92907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625840" y="6457890"/>
            <a:ext cx="3427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6.4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컨브넷을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 시퀀스 처리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59FDE-0D7B-43BC-9480-DC5FB86BCF8C}"/>
              </a:ext>
            </a:extLst>
          </p:cNvPr>
          <p:cNvSpPr txBox="1"/>
          <p:nvPr/>
        </p:nvSpPr>
        <p:spPr>
          <a:xfrm>
            <a:off x="486335" y="520495"/>
            <a:ext cx="9762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6.4.4 CNN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 </a:t>
            </a:r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RNN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연결하여 긴 시퀀스를 처리하기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955ACC-5653-45E3-884A-72F3AE0211C5}"/>
              </a:ext>
            </a:extLst>
          </p:cNvPr>
          <p:cNvSpPr txBox="1"/>
          <p:nvPr/>
        </p:nvSpPr>
        <p:spPr>
          <a:xfrm>
            <a:off x="965200" y="1166826"/>
            <a:ext cx="10659009" cy="763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</a:rPr>
              <a:t>#</a:t>
            </a:r>
            <a:r>
              <a:rPr lang="en-US" altLang="ko-KR" sz="3200" dirty="0">
                <a:solidFill>
                  <a:schemeClr val="bg1"/>
                </a:solidFill>
              </a:rPr>
              <a:t> 1D </a:t>
            </a:r>
            <a:r>
              <a:rPr lang="ko-KR" altLang="en-US" sz="3200" dirty="0" err="1">
                <a:solidFill>
                  <a:schemeClr val="bg1"/>
                </a:solidFill>
              </a:rPr>
              <a:t>컨브넷은</a:t>
            </a:r>
            <a:r>
              <a:rPr lang="ko-KR" altLang="en-US" sz="3200" dirty="0">
                <a:solidFill>
                  <a:schemeClr val="bg1"/>
                </a:solidFill>
              </a:rPr>
              <a:t> 시간에 따른 순서를 감지하기 어렵다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9190655-0962-4E46-B2CA-A8D0639B5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2061686"/>
            <a:ext cx="7410450" cy="4238625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C1CEA34-4682-4181-B03C-D702DB4AD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1244" y="2539482"/>
            <a:ext cx="4848289" cy="3404118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46040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92907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625840" y="6457890"/>
            <a:ext cx="3427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6.4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컨브넷을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 시퀀스 처리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59FDE-0D7B-43BC-9480-DC5FB86BCF8C}"/>
              </a:ext>
            </a:extLst>
          </p:cNvPr>
          <p:cNvSpPr txBox="1"/>
          <p:nvPr/>
        </p:nvSpPr>
        <p:spPr>
          <a:xfrm>
            <a:off x="486335" y="520495"/>
            <a:ext cx="9762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6.4.4 CNN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 </a:t>
            </a:r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RNN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연결하여 긴 시퀀스를 처리하기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955ACC-5653-45E3-884A-72F3AE0211C5}"/>
              </a:ext>
            </a:extLst>
          </p:cNvPr>
          <p:cNvSpPr txBox="1"/>
          <p:nvPr/>
        </p:nvSpPr>
        <p:spPr>
          <a:xfrm>
            <a:off x="965200" y="1166826"/>
            <a:ext cx="10659009" cy="763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</a:rPr>
              <a:t>#</a:t>
            </a:r>
            <a:r>
              <a:rPr lang="en-US" altLang="ko-KR" sz="3200" dirty="0">
                <a:solidFill>
                  <a:schemeClr val="bg1"/>
                </a:solidFill>
              </a:rPr>
              <a:t> 1D </a:t>
            </a:r>
            <a:r>
              <a:rPr lang="ko-KR" altLang="en-US" sz="3200" dirty="0" err="1">
                <a:solidFill>
                  <a:schemeClr val="bg1"/>
                </a:solidFill>
              </a:rPr>
              <a:t>컨브넷은</a:t>
            </a:r>
            <a:r>
              <a:rPr lang="ko-KR" altLang="en-US" sz="3200" dirty="0">
                <a:solidFill>
                  <a:schemeClr val="bg1"/>
                </a:solidFill>
              </a:rPr>
              <a:t> 시간에 따른 순서를 감지하기 어렵다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E05F4-470D-48BE-BFCE-5F552C58AF16}"/>
              </a:ext>
            </a:extLst>
          </p:cNvPr>
          <p:cNvSpPr txBox="1"/>
          <p:nvPr/>
        </p:nvSpPr>
        <p:spPr>
          <a:xfrm>
            <a:off x="5941218" y="2884487"/>
            <a:ext cx="57356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=&gt; 1D </a:t>
            </a:r>
            <a:r>
              <a:rPr lang="ko-KR" altLang="en-US" sz="3200" dirty="0" err="1">
                <a:solidFill>
                  <a:schemeClr val="bg1"/>
                </a:solidFill>
              </a:rPr>
              <a:t>컨브넷을</a:t>
            </a:r>
            <a:r>
              <a:rPr lang="ko-KR" altLang="en-US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>
                <a:solidFill>
                  <a:schemeClr val="bg1"/>
                </a:solidFill>
              </a:rPr>
              <a:t>RNN </a:t>
            </a:r>
            <a:r>
              <a:rPr lang="ko-KR" altLang="en-US" sz="3200" dirty="0">
                <a:solidFill>
                  <a:schemeClr val="bg1"/>
                </a:solidFill>
              </a:rPr>
              <a:t>이전에 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en-US" altLang="ko-KR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   </a:t>
            </a:r>
            <a:r>
              <a:rPr lang="ko-KR" altLang="en-US" sz="3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전처리</a:t>
            </a:r>
            <a:r>
              <a:rPr lang="ko-KR" alt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단계</a:t>
            </a:r>
            <a:r>
              <a:rPr lang="ko-KR" altLang="en-US" sz="3200" dirty="0">
                <a:solidFill>
                  <a:schemeClr val="bg1"/>
                </a:solidFill>
              </a:rPr>
              <a:t>로 사용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en-US" altLang="ko-KR" sz="3200" dirty="0">
                <a:solidFill>
                  <a:schemeClr val="bg1"/>
                </a:solidFill>
              </a:rPr>
              <a:t>  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F97D9C-576C-4691-B6D7-3F3BD4281570}"/>
              </a:ext>
            </a:extLst>
          </p:cNvPr>
          <p:cNvSpPr txBox="1"/>
          <p:nvPr/>
        </p:nvSpPr>
        <p:spPr>
          <a:xfrm>
            <a:off x="6532052" y="3935595"/>
            <a:ext cx="2992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* </a:t>
            </a:r>
            <a:r>
              <a:rPr lang="ko-KR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데이터를 사용하기 적합한 형태로 변환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C4D1A6C-F26B-4F59-9BFD-14DAFC1B8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565" y="1992068"/>
            <a:ext cx="3677948" cy="4665877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DDD152-A359-4AD0-82FD-25352DC6D308}"/>
              </a:ext>
            </a:extLst>
          </p:cNvPr>
          <p:cNvSpPr txBox="1"/>
          <p:nvPr/>
        </p:nvSpPr>
        <p:spPr>
          <a:xfrm>
            <a:off x="6483712" y="4224322"/>
            <a:ext cx="50900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(</a:t>
            </a:r>
            <a:r>
              <a:rPr lang="ko-KR" altLang="en-US" sz="3200" dirty="0" err="1">
                <a:solidFill>
                  <a:schemeClr val="bg1"/>
                </a:solidFill>
              </a:rPr>
              <a:t>컨브넷의</a:t>
            </a:r>
            <a:r>
              <a:rPr lang="ko-KR" altLang="en-US" sz="3200" dirty="0">
                <a:solidFill>
                  <a:schemeClr val="bg1"/>
                </a:solidFill>
              </a:rPr>
              <a:t> 속도와 </a:t>
            </a:r>
            <a:r>
              <a:rPr lang="ko-KR" altLang="en-US" sz="3200" dirty="0" err="1">
                <a:solidFill>
                  <a:schemeClr val="bg1"/>
                </a:solidFill>
              </a:rPr>
              <a:t>경량함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en-US" altLang="ko-KR" sz="3200" dirty="0">
                <a:solidFill>
                  <a:schemeClr val="bg1"/>
                </a:solidFill>
              </a:rPr>
              <a:t>        + RNN</a:t>
            </a:r>
            <a:r>
              <a:rPr lang="ko-KR" altLang="en-US" sz="3200" dirty="0">
                <a:solidFill>
                  <a:schemeClr val="bg1"/>
                </a:solidFill>
              </a:rPr>
              <a:t>의 순서 감지 능력</a:t>
            </a:r>
            <a:r>
              <a:rPr lang="en-US" altLang="ko-KR" sz="3200" dirty="0">
                <a:solidFill>
                  <a:schemeClr val="bg1"/>
                </a:solidFill>
              </a:rPr>
              <a:t>)</a:t>
            </a:r>
          </a:p>
          <a:p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81338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1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92907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625840" y="6457890"/>
            <a:ext cx="3427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6.4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컨브넷을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 시퀀스 처리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59FDE-0D7B-43BC-9480-DC5FB86BCF8C}"/>
              </a:ext>
            </a:extLst>
          </p:cNvPr>
          <p:cNvSpPr txBox="1"/>
          <p:nvPr/>
        </p:nvSpPr>
        <p:spPr>
          <a:xfrm>
            <a:off x="467284" y="371497"/>
            <a:ext cx="9762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6.4.4 CNN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 </a:t>
            </a:r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RNN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연결하여 긴 시퀀스를 처리하기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955ACC-5653-45E3-884A-72F3AE0211C5}"/>
              </a:ext>
            </a:extLst>
          </p:cNvPr>
          <p:cNvSpPr txBox="1"/>
          <p:nvPr/>
        </p:nvSpPr>
        <p:spPr>
          <a:xfrm>
            <a:off x="768745" y="905250"/>
            <a:ext cx="9350375" cy="763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</a:rPr>
              <a:t>#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>
                <a:solidFill>
                  <a:schemeClr val="bg1"/>
                </a:solidFill>
              </a:rPr>
              <a:t>긴 시퀀스를 처리하기 위해 </a:t>
            </a:r>
            <a:r>
              <a:rPr lang="en-US" altLang="ko-KR" sz="3200" dirty="0">
                <a:solidFill>
                  <a:schemeClr val="bg1"/>
                </a:solidFill>
              </a:rPr>
              <a:t>1D </a:t>
            </a:r>
            <a:r>
              <a:rPr lang="ko-KR" altLang="en-US" sz="3200" dirty="0" err="1">
                <a:solidFill>
                  <a:schemeClr val="bg1"/>
                </a:solidFill>
              </a:rPr>
              <a:t>컨브넷과</a:t>
            </a:r>
            <a:r>
              <a:rPr lang="ko-KR" altLang="en-US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>
                <a:solidFill>
                  <a:schemeClr val="bg1"/>
                </a:solidFill>
              </a:rPr>
              <a:t>RNN </a:t>
            </a:r>
            <a:r>
              <a:rPr lang="ko-KR" altLang="en-US" sz="3200" dirty="0">
                <a:solidFill>
                  <a:schemeClr val="bg1"/>
                </a:solidFill>
              </a:rPr>
              <a:t>결합하기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3268B9-8991-4E90-AF35-70896DCB4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55" y="1914465"/>
            <a:ext cx="3434796" cy="1492608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DF5A401-3A15-4DD7-BA60-CE98C0BE2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926" y="1914465"/>
            <a:ext cx="7162800" cy="4248150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0308800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92907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625840" y="6457890"/>
            <a:ext cx="3427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6.4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컨브넷을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 시퀀스 처리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59FDE-0D7B-43BC-9480-DC5FB86BCF8C}"/>
              </a:ext>
            </a:extLst>
          </p:cNvPr>
          <p:cNvSpPr txBox="1"/>
          <p:nvPr/>
        </p:nvSpPr>
        <p:spPr>
          <a:xfrm>
            <a:off x="467284" y="371497"/>
            <a:ext cx="9762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6.4.4 CNN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 </a:t>
            </a:r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RNN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연결하여 긴 시퀀스를 처리하기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FF5736-EC06-4C25-A527-0355C4E5B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355" y="1973503"/>
            <a:ext cx="5610225" cy="3848100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B103D1-48D0-4E19-8705-78C6B6B5F898}"/>
              </a:ext>
            </a:extLst>
          </p:cNvPr>
          <p:cNvSpPr txBox="1"/>
          <p:nvPr/>
        </p:nvSpPr>
        <p:spPr>
          <a:xfrm>
            <a:off x="768745" y="905250"/>
            <a:ext cx="9350375" cy="763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</a:rPr>
              <a:t>#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>
                <a:solidFill>
                  <a:schemeClr val="bg1"/>
                </a:solidFill>
              </a:rPr>
              <a:t>긴 시퀀스를 처리하기 위해 </a:t>
            </a:r>
            <a:r>
              <a:rPr lang="en-US" altLang="ko-KR" sz="3200" dirty="0">
                <a:solidFill>
                  <a:schemeClr val="bg1"/>
                </a:solidFill>
              </a:rPr>
              <a:t>1D </a:t>
            </a:r>
            <a:r>
              <a:rPr lang="ko-KR" altLang="en-US" sz="3200" dirty="0" err="1">
                <a:solidFill>
                  <a:schemeClr val="bg1"/>
                </a:solidFill>
              </a:rPr>
              <a:t>컨브넷과</a:t>
            </a:r>
            <a:r>
              <a:rPr lang="ko-KR" altLang="en-US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>
                <a:solidFill>
                  <a:schemeClr val="bg1"/>
                </a:solidFill>
              </a:rPr>
              <a:t>RNN </a:t>
            </a:r>
            <a:r>
              <a:rPr lang="ko-KR" altLang="en-US" sz="3200" dirty="0">
                <a:solidFill>
                  <a:schemeClr val="bg1"/>
                </a:solidFill>
              </a:rPr>
              <a:t>결합하기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CD56B5-75BB-4D38-B201-C670AC217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212" y="1833248"/>
            <a:ext cx="5339023" cy="1370266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1285E2-465B-4190-8EB4-5A5108E76188}"/>
              </a:ext>
            </a:extLst>
          </p:cNvPr>
          <p:cNvSpPr txBox="1"/>
          <p:nvPr/>
        </p:nvSpPr>
        <p:spPr>
          <a:xfrm>
            <a:off x="8881130" y="5234554"/>
            <a:ext cx="2917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(GRU 2</a:t>
            </a:r>
            <a:r>
              <a:rPr lang="ko-KR" alt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층을 쌓은 모델</a:t>
            </a:r>
            <a:r>
              <a:rPr lang="en-US" altLang="ko-KR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)</a:t>
            </a:r>
            <a:endParaRPr lang="ko-KR" altLang="en-US" sz="2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2AFEBE3-176B-4040-9C6C-B355E3063D32}"/>
              </a:ext>
            </a:extLst>
          </p:cNvPr>
          <p:cNvSpPr/>
          <p:nvPr/>
        </p:nvSpPr>
        <p:spPr>
          <a:xfrm>
            <a:off x="10408284" y="2024242"/>
            <a:ext cx="371475" cy="1179272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076905A-87B3-4543-963E-C8C26D844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5135" y="3593951"/>
            <a:ext cx="4991100" cy="1524000"/>
          </a:xfrm>
          <a:prstGeom prst="rect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75831B-C525-449C-9539-6D87D09201C9}"/>
              </a:ext>
            </a:extLst>
          </p:cNvPr>
          <p:cNvSpPr/>
          <p:nvPr/>
        </p:nvSpPr>
        <p:spPr>
          <a:xfrm>
            <a:off x="11290695" y="3839034"/>
            <a:ext cx="515540" cy="1266305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23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14300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9539288" y="6457890"/>
            <a:ext cx="7029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5.1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신경망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33399" y="492051"/>
            <a:ext cx="4524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5.1.2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최대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풀링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연산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554E6B-AE6C-46BE-ACC6-8FD923FEB76B}"/>
              </a:ext>
            </a:extLst>
          </p:cNvPr>
          <p:cNvSpPr txBox="1"/>
          <p:nvPr/>
        </p:nvSpPr>
        <p:spPr>
          <a:xfrm>
            <a:off x="944227" y="1371336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최대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풀링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픽셀 값 집합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윈도우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중 최댓값을 취한다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C00E44-80BF-400B-835C-41255E12AC17}"/>
              </a:ext>
            </a:extLst>
          </p:cNvPr>
          <p:cNvSpPr txBox="1"/>
          <p:nvPr/>
        </p:nvSpPr>
        <p:spPr>
          <a:xfrm>
            <a:off x="944227" y="2100124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평균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풀링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픽셀 값 집합의 평균값을 취한다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825" y="3243232"/>
            <a:ext cx="4779101" cy="207155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27" y="3243232"/>
            <a:ext cx="4779101" cy="207155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2666308" y="5473005"/>
            <a:ext cx="1334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최대 </a:t>
            </a:r>
            <a:r>
              <a:rPr lang="ko-KR" altLang="en-US" sz="2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풀링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60513" y="5477195"/>
            <a:ext cx="1297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평균 </a:t>
            </a:r>
            <a:r>
              <a:rPr lang="ko-KR" altLang="en-US" sz="2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풀링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358385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92907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625840" y="6457890"/>
            <a:ext cx="3427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6.4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컨브넷을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 시퀀스 처리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59FDE-0D7B-43BC-9480-DC5FB86BCF8C}"/>
              </a:ext>
            </a:extLst>
          </p:cNvPr>
          <p:cNvSpPr txBox="1"/>
          <p:nvPr/>
        </p:nvSpPr>
        <p:spPr>
          <a:xfrm>
            <a:off x="857810" y="653845"/>
            <a:ext cx="2218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6.4.5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2D0E9-0C87-45E1-B5A1-3EC8542CF819}"/>
              </a:ext>
            </a:extLst>
          </p:cNvPr>
          <p:cNvSpPr txBox="1"/>
          <p:nvPr/>
        </p:nvSpPr>
        <p:spPr>
          <a:xfrm>
            <a:off x="1105179" y="1398806"/>
            <a:ext cx="105438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1D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컨브넷은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시간에 따른 패턴을 잘 처리하며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일부 문제에 </a:t>
            </a:r>
            <a:b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RNN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대신할 수 있는 빠른 모델이다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1E86C5-CC44-4AFB-B8F8-C39F412B4317}"/>
              </a:ext>
            </a:extLst>
          </p:cNvPr>
          <p:cNvSpPr txBox="1"/>
          <p:nvPr/>
        </p:nvSpPr>
        <p:spPr>
          <a:xfrm>
            <a:off x="8886824" y="1937414"/>
            <a:ext cx="2343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ex) </a:t>
            </a:r>
            <a:r>
              <a:rPr lang="ko-KR" altLang="en-US" sz="2000" dirty="0">
                <a:solidFill>
                  <a:schemeClr val="bg1"/>
                </a:solidFill>
              </a:rPr>
              <a:t>특정 자연어 처리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78E6CD-8442-4269-85F0-2C99DB302E83}"/>
              </a:ext>
            </a:extLst>
          </p:cNvPr>
          <p:cNvSpPr txBox="1"/>
          <p:nvPr/>
        </p:nvSpPr>
        <p:spPr>
          <a:xfrm>
            <a:off x="1105178" y="2629472"/>
            <a:ext cx="105438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1D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컨브넷은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2D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컨브넷과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비슷하게 구성한다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(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층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풀링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층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전역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풀링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연산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전결합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층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B08CAE-108B-4155-B886-8A4DC264D3B3}"/>
              </a:ext>
            </a:extLst>
          </p:cNvPr>
          <p:cNvSpPr txBox="1"/>
          <p:nvPr/>
        </p:nvSpPr>
        <p:spPr>
          <a:xfrm>
            <a:off x="1105177" y="3928348"/>
            <a:ext cx="105438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1D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컨브넷을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RNN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이전의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전처리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단계로 사용하면 계산 비용이 </a:t>
            </a:r>
            <a:b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적게 들며 시퀀스 길이를 줄이고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RNN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 처리할 유용한 표현을 </a:t>
            </a:r>
            <a:b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추출해 준다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781877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92907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625840" y="6457890"/>
            <a:ext cx="3427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6.4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컨브넷을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 시퀀스 처리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59FDE-0D7B-43BC-9480-DC5FB86BCF8C}"/>
              </a:ext>
            </a:extLst>
          </p:cNvPr>
          <p:cNvSpPr txBox="1"/>
          <p:nvPr/>
        </p:nvSpPr>
        <p:spPr>
          <a:xfrm>
            <a:off x="486335" y="520495"/>
            <a:ext cx="9762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6.5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요약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955ACC-5653-45E3-884A-72F3AE0211C5}"/>
              </a:ext>
            </a:extLst>
          </p:cNvPr>
          <p:cNvSpPr txBox="1"/>
          <p:nvPr/>
        </p:nvSpPr>
        <p:spPr>
          <a:xfrm>
            <a:off x="965201" y="1166826"/>
            <a:ext cx="4616450" cy="763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</a:rPr>
              <a:t>#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>
                <a:solidFill>
                  <a:schemeClr val="bg1"/>
                </a:solidFill>
              </a:rPr>
              <a:t>텍스트를 </a:t>
            </a:r>
            <a:r>
              <a:rPr lang="ko-KR" altLang="en-US" sz="3200" dirty="0" err="1">
                <a:solidFill>
                  <a:schemeClr val="bg1"/>
                </a:solidFill>
              </a:rPr>
              <a:t>토큰화하는</a:t>
            </a:r>
            <a:r>
              <a:rPr lang="ko-KR" altLang="en-US" sz="3200" dirty="0">
                <a:solidFill>
                  <a:schemeClr val="bg1"/>
                </a:solidFill>
              </a:rPr>
              <a:t> 방법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77B54F-6B26-4EF8-A86A-F52302D4093E}"/>
              </a:ext>
            </a:extLst>
          </p:cNvPr>
          <p:cNvSpPr txBox="1"/>
          <p:nvPr/>
        </p:nvSpPr>
        <p:spPr>
          <a:xfrm>
            <a:off x="965201" y="1813157"/>
            <a:ext cx="2540000" cy="763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</a:rPr>
              <a:t>#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>
                <a:solidFill>
                  <a:schemeClr val="bg1"/>
                </a:solidFill>
              </a:rPr>
              <a:t>단어 </a:t>
            </a:r>
            <a:r>
              <a:rPr lang="ko-KR" altLang="en-US" sz="3200" dirty="0" err="1">
                <a:solidFill>
                  <a:schemeClr val="bg1"/>
                </a:solidFill>
              </a:rPr>
              <a:t>임베딩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DBEB73-5BD2-4E20-AE59-0D321EBA2998}"/>
              </a:ext>
            </a:extLst>
          </p:cNvPr>
          <p:cNvSpPr txBox="1"/>
          <p:nvPr/>
        </p:nvSpPr>
        <p:spPr>
          <a:xfrm>
            <a:off x="965201" y="2449599"/>
            <a:ext cx="10659009" cy="763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</a:rPr>
              <a:t>#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>
                <a:solidFill>
                  <a:schemeClr val="bg1"/>
                </a:solidFill>
              </a:rPr>
              <a:t>순환 네트워크</a:t>
            </a:r>
            <a:r>
              <a:rPr lang="en-US" altLang="ko-KR" sz="3200" dirty="0">
                <a:solidFill>
                  <a:schemeClr val="bg1"/>
                </a:solidFill>
              </a:rPr>
              <a:t>(RNN)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5C7B98-2618-4CD2-B403-78DF1E7601D3}"/>
              </a:ext>
            </a:extLst>
          </p:cNvPr>
          <p:cNvSpPr txBox="1"/>
          <p:nvPr/>
        </p:nvSpPr>
        <p:spPr>
          <a:xfrm>
            <a:off x="965201" y="3098500"/>
            <a:ext cx="10659009" cy="763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</a:rPr>
              <a:t>#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</a:rPr>
              <a:t>스태킹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양방향 </a:t>
            </a:r>
            <a:r>
              <a:rPr lang="en-US" altLang="ko-KR" sz="3200" dirty="0">
                <a:solidFill>
                  <a:schemeClr val="bg1"/>
                </a:solidFill>
              </a:rPr>
              <a:t>RNN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B5395A-4952-4C76-8CCD-9125D6464022}"/>
              </a:ext>
            </a:extLst>
          </p:cNvPr>
          <p:cNvSpPr txBox="1"/>
          <p:nvPr/>
        </p:nvSpPr>
        <p:spPr>
          <a:xfrm>
            <a:off x="965201" y="3732372"/>
            <a:ext cx="10659009" cy="763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</a:rPr>
              <a:t>#</a:t>
            </a:r>
            <a:r>
              <a:rPr lang="en-US" altLang="ko-KR" sz="3200" dirty="0">
                <a:solidFill>
                  <a:schemeClr val="bg1"/>
                </a:solidFill>
              </a:rPr>
              <a:t> 1D</a:t>
            </a:r>
            <a:r>
              <a:rPr lang="ko-KR" altLang="en-US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</a:rPr>
              <a:t>컨브넷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683077-2CCC-4B9A-BD6D-1DA17E693824}"/>
              </a:ext>
            </a:extLst>
          </p:cNvPr>
          <p:cNvSpPr txBox="1"/>
          <p:nvPr/>
        </p:nvSpPr>
        <p:spPr>
          <a:xfrm>
            <a:off x="965200" y="4381273"/>
            <a:ext cx="10659009" cy="763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</a:rPr>
              <a:t>#</a:t>
            </a:r>
            <a:r>
              <a:rPr lang="en-US" altLang="ko-KR" sz="3200" dirty="0">
                <a:solidFill>
                  <a:schemeClr val="bg1"/>
                </a:solidFill>
              </a:rPr>
              <a:t> 1D </a:t>
            </a:r>
            <a:r>
              <a:rPr lang="ko-KR" altLang="en-US" sz="3200" dirty="0" err="1">
                <a:solidFill>
                  <a:schemeClr val="bg1"/>
                </a:solidFill>
              </a:rPr>
              <a:t>컨브넷과</a:t>
            </a:r>
            <a:r>
              <a:rPr lang="ko-KR" altLang="en-US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>
                <a:solidFill>
                  <a:schemeClr val="bg1"/>
                </a:solidFill>
              </a:rPr>
              <a:t>RNN</a:t>
            </a:r>
            <a:r>
              <a:rPr lang="ko-KR" altLang="en-US" sz="3200" dirty="0">
                <a:solidFill>
                  <a:schemeClr val="bg1"/>
                </a:solidFill>
              </a:rPr>
              <a:t>의 연결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6786DB-7908-4AD5-B4EE-EB2AF7D5FEB9}"/>
              </a:ext>
            </a:extLst>
          </p:cNvPr>
          <p:cNvSpPr txBox="1"/>
          <p:nvPr/>
        </p:nvSpPr>
        <p:spPr>
          <a:xfrm>
            <a:off x="965200" y="5015145"/>
            <a:ext cx="4054475" cy="763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</a:rPr>
              <a:t>#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>
                <a:solidFill>
                  <a:schemeClr val="bg1"/>
                </a:solidFill>
              </a:rPr>
              <a:t>시계열 데이터 </a:t>
            </a:r>
            <a:r>
              <a:rPr lang="en-US" altLang="ko-KR" sz="3200" dirty="0">
                <a:solidFill>
                  <a:schemeClr val="bg1"/>
                </a:solidFill>
              </a:rPr>
              <a:t>: RNN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555DF1-7816-4278-A312-587040ABF52C}"/>
              </a:ext>
            </a:extLst>
          </p:cNvPr>
          <p:cNvSpPr txBox="1"/>
          <p:nvPr/>
        </p:nvSpPr>
        <p:spPr>
          <a:xfrm>
            <a:off x="6294704" y="1166826"/>
            <a:ext cx="5312304" cy="763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</a:rPr>
              <a:t>#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>
                <a:solidFill>
                  <a:schemeClr val="bg1"/>
                </a:solidFill>
              </a:rPr>
              <a:t>시퀀스</a:t>
            </a:r>
            <a:r>
              <a:rPr lang="en-US" altLang="ko-KR" sz="3200" dirty="0">
                <a:solidFill>
                  <a:schemeClr val="bg1"/>
                </a:solidFill>
              </a:rPr>
              <a:t>-</a:t>
            </a:r>
            <a:r>
              <a:rPr lang="ko-KR" altLang="en-US" sz="3200" dirty="0">
                <a:solidFill>
                  <a:schemeClr val="bg1"/>
                </a:solidFill>
              </a:rPr>
              <a:t>투</a:t>
            </a:r>
            <a:r>
              <a:rPr lang="en-US" altLang="ko-KR" sz="3200" dirty="0">
                <a:solidFill>
                  <a:schemeClr val="bg1"/>
                </a:solidFill>
              </a:rPr>
              <a:t>-</a:t>
            </a:r>
            <a:r>
              <a:rPr lang="ko-KR" altLang="en-US" sz="3200" dirty="0">
                <a:solidFill>
                  <a:schemeClr val="bg1"/>
                </a:solidFill>
              </a:rPr>
              <a:t>시퀀스 </a:t>
            </a:r>
            <a:r>
              <a:rPr lang="en-US" altLang="ko-KR" sz="3200" dirty="0">
                <a:solidFill>
                  <a:schemeClr val="bg1"/>
                </a:solidFill>
              </a:rPr>
              <a:t>: 1D </a:t>
            </a:r>
            <a:r>
              <a:rPr lang="ko-KR" altLang="en-US" sz="3200" dirty="0" err="1">
                <a:solidFill>
                  <a:schemeClr val="bg1"/>
                </a:solidFill>
              </a:rPr>
              <a:t>컨브넷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AFC5D7-8A8C-46C6-A4D1-5ADF747B996D}"/>
              </a:ext>
            </a:extLst>
          </p:cNvPr>
          <p:cNvSpPr txBox="1"/>
          <p:nvPr/>
        </p:nvSpPr>
        <p:spPr>
          <a:xfrm>
            <a:off x="6830377" y="1026427"/>
            <a:ext cx="3590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ex) </a:t>
            </a:r>
            <a:r>
              <a:rPr lang="ko-KR" altLang="en-US" sz="2000" dirty="0">
                <a:solidFill>
                  <a:schemeClr val="bg1"/>
                </a:solidFill>
              </a:rPr>
              <a:t>번역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문서 분류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맞춤법 정정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4DB145-2CC0-4E0E-BB1D-45305B458262}"/>
              </a:ext>
            </a:extLst>
          </p:cNvPr>
          <p:cNvSpPr txBox="1"/>
          <p:nvPr/>
        </p:nvSpPr>
        <p:spPr>
          <a:xfrm>
            <a:off x="6294704" y="1815727"/>
            <a:ext cx="5312304" cy="2240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</a:rPr>
              <a:t>#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>
                <a:solidFill>
                  <a:schemeClr val="bg1"/>
                </a:solidFill>
              </a:rPr>
              <a:t>시퀀스 데이터에서 순서가 중</a:t>
            </a:r>
            <a:br>
              <a:rPr lang="en-US" altLang="ko-KR" sz="3200" dirty="0">
                <a:solidFill>
                  <a:schemeClr val="bg1"/>
                </a:solidFill>
              </a:rPr>
            </a:br>
            <a:r>
              <a:rPr lang="en-US" altLang="ko-KR" sz="3200" dirty="0">
                <a:solidFill>
                  <a:schemeClr val="bg1"/>
                </a:solidFill>
              </a:rPr>
              <a:t>    </a:t>
            </a:r>
            <a:r>
              <a:rPr lang="ko-KR" altLang="en-US" sz="3200" dirty="0">
                <a:solidFill>
                  <a:schemeClr val="bg1"/>
                </a:solidFill>
              </a:rPr>
              <a:t>요하다면 </a:t>
            </a:r>
            <a:r>
              <a:rPr lang="en-US" altLang="ko-KR" sz="3200" dirty="0">
                <a:solidFill>
                  <a:schemeClr val="bg1"/>
                </a:solidFill>
              </a:rPr>
              <a:t>RNN</a:t>
            </a:r>
            <a:r>
              <a:rPr lang="ko-KR" altLang="en-US" sz="3200" dirty="0">
                <a:solidFill>
                  <a:schemeClr val="bg1"/>
                </a:solidFill>
              </a:rPr>
              <a:t>을 사용하여 처</a:t>
            </a:r>
            <a:br>
              <a:rPr lang="en-US" altLang="ko-KR" sz="3200" dirty="0">
                <a:solidFill>
                  <a:schemeClr val="bg1"/>
                </a:solidFill>
              </a:rPr>
            </a:br>
            <a:r>
              <a:rPr lang="en-US" altLang="ko-KR" sz="3200" dirty="0">
                <a:solidFill>
                  <a:schemeClr val="bg1"/>
                </a:solidFill>
              </a:rPr>
              <a:t>    </a:t>
            </a:r>
            <a:r>
              <a:rPr lang="ko-KR" altLang="en-US" sz="3200" dirty="0">
                <a:solidFill>
                  <a:schemeClr val="bg1"/>
                </a:solidFill>
              </a:rPr>
              <a:t>리한다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51E381-C63C-424B-B071-B114CDC9E265}"/>
              </a:ext>
            </a:extLst>
          </p:cNvPr>
          <p:cNvSpPr txBox="1"/>
          <p:nvPr/>
        </p:nvSpPr>
        <p:spPr>
          <a:xfrm>
            <a:off x="6294703" y="3991666"/>
            <a:ext cx="5312304" cy="1502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</a:rPr>
              <a:t>#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>
                <a:solidFill>
                  <a:schemeClr val="bg1"/>
                </a:solidFill>
              </a:rPr>
              <a:t>순서가 중요하지 않다면 </a:t>
            </a:r>
            <a:r>
              <a:rPr lang="en-US" altLang="ko-KR" sz="3200" dirty="0">
                <a:solidFill>
                  <a:schemeClr val="bg1"/>
                </a:solidFill>
              </a:rPr>
              <a:t>1D </a:t>
            </a:r>
            <a:r>
              <a:rPr lang="ko-KR" altLang="en-US" sz="3200" dirty="0" err="1">
                <a:solidFill>
                  <a:schemeClr val="bg1"/>
                </a:solidFill>
              </a:rPr>
              <a:t>컨</a:t>
            </a:r>
            <a:br>
              <a:rPr lang="en-US" altLang="ko-KR" sz="3200" dirty="0">
                <a:solidFill>
                  <a:schemeClr val="bg1"/>
                </a:solidFill>
              </a:rPr>
            </a:br>
            <a:r>
              <a:rPr lang="en-US" altLang="ko-KR" sz="3200" dirty="0">
                <a:solidFill>
                  <a:schemeClr val="bg1"/>
                </a:solidFill>
              </a:rPr>
              <a:t>    </a:t>
            </a:r>
            <a:r>
              <a:rPr lang="ko-KR" altLang="en-US" sz="3200" dirty="0" err="1">
                <a:solidFill>
                  <a:schemeClr val="bg1"/>
                </a:solidFill>
              </a:rPr>
              <a:t>브넷의</a:t>
            </a:r>
            <a:r>
              <a:rPr lang="ko-KR" altLang="en-US" sz="3200" dirty="0">
                <a:solidFill>
                  <a:schemeClr val="bg1"/>
                </a:solidFill>
              </a:rPr>
              <a:t> 성능이 좋다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  <a:r>
              <a:rPr lang="ko-KR" altLang="en-US" sz="3200" dirty="0">
                <a:solidFill>
                  <a:schemeClr val="bg1"/>
                </a:solidFill>
              </a:rPr>
              <a:t> 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57825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92907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BBE0E7-13AA-493E-82AE-9170BC9616B2}"/>
              </a:ext>
            </a:extLst>
          </p:cNvPr>
          <p:cNvSpPr txBox="1"/>
          <p:nvPr/>
        </p:nvSpPr>
        <p:spPr>
          <a:xfrm>
            <a:off x="5332094" y="2644170"/>
            <a:ext cx="12182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>
                <a:solidFill>
                  <a:schemeClr val="bg1"/>
                </a:solidFill>
              </a:rPr>
              <a:t>끝</a:t>
            </a:r>
          </a:p>
        </p:txBody>
      </p:sp>
    </p:spTree>
    <p:extLst>
      <p:ext uri="{BB962C8B-B14F-4D97-AF65-F5344CB8AC3E}">
        <p14:creationId xmlns:p14="http://schemas.microsoft.com/office/powerpoint/2010/main" val="390875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2363534" y="2069663"/>
            <a:ext cx="68505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5.2 </a:t>
            </a:r>
            <a:r>
              <a:rPr lang="ko-KR" altLang="en-US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소규모 </a:t>
            </a:r>
            <a:r>
              <a:rPr lang="ko-KR" altLang="en-US" sz="5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데이터셋에서</a:t>
            </a:r>
            <a:b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</a:t>
            </a:r>
            <a:r>
              <a:rPr lang="ko-KR" altLang="en-US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밑바닥부터 </a:t>
            </a:r>
            <a:r>
              <a:rPr lang="ko-KR" altLang="en-US" sz="5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en-US" altLang="ko-KR" sz="5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</a:t>
            </a:r>
            <a:r>
              <a:rPr lang="ko-KR" altLang="en-US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훈련하기</a:t>
            </a:r>
          </a:p>
        </p:txBody>
      </p:sp>
    </p:spTree>
    <p:extLst>
      <p:ext uri="{BB962C8B-B14F-4D97-AF65-F5344CB8AC3E}">
        <p14:creationId xmlns:p14="http://schemas.microsoft.com/office/powerpoint/2010/main" val="2858598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14300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6484690" y="6457890"/>
            <a:ext cx="5469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소규모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데이터셋에서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밑바닥부터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훈련하기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14349" y="623025"/>
            <a:ext cx="9518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5.2.2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내려받기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226408-4E7B-417C-A1A1-D5AE65DEFFF1}"/>
              </a:ext>
            </a:extLst>
          </p:cNvPr>
          <p:cNvSpPr txBox="1"/>
          <p:nvPr/>
        </p:nvSpPr>
        <p:spPr>
          <a:xfrm>
            <a:off x="847725" y="123943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5-4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검증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테스트 폴더로 이미지 복사하기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432" y="1800586"/>
            <a:ext cx="7924800" cy="3581400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773" y="5605613"/>
            <a:ext cx="4743450" cy="628650"/>
          </a:xfrm>
          <a:prstGeom prst="rect">
            <a:avLst/>
          </a:prstGeom>
          <a:ln w="76200">
            <a:solidFill>
              <a:srgbClr val="CC99FF"/>
            </a:solidFill>
          </a:ln>
        </p:spPr>
      </p:pic>
    </p:spTree>
    <p:extLst>
      <p:ext uri="{BB962C8B-B14F-4D97-AF65-F5344CB8AC3E}">
        <p14:creationId xmlns:p14="http://schemas.microsoft.com/office/powerpoint/2010/main" val="17303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22689" y="-378728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6484690" y="6457890"/>
            <a:ext cx="5469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소규모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데이터셋에서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밑바닥부터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훈련하기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14349" y="623025"/>
            <a:ext cx="9518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5.2.2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내려받기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226408-4E7B-417C-A1A1-D5AE65DEFFF1}"/>
              </a:ext>
            </a:extLst>
          </p:cNvPr>
          <p:cNvSpPr txBox="1"/>
          <p:nvPr/>
        </p:nvSpPr>
        <p:spPr>
          <a:xfrm>
            <a:off x="847725" y="123943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5-4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검증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테스트 폴더로 이미지 복사하기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473" y="1841279"/>
            <a:ext cx="8020050" cy="4200525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128566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22689" y="-378728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6484690" y="6457890"/>
            <a:ext cx="5469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소규모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데이터셋에서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밑바닥부터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훈련하기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14349" y="623025"/>
            <a:ext cx="9518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5.2.2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내려받기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226408-4E7B-417C-A1A1-D5AE65DEFFF1}"/>
              </a:ext>
            </a:extLst>
          </p:cNvPr>
          <p:cNvSpPr txBox="1"/>
          <p:nvPr/>
        </p:nvSpPr>
        <p:spPr>
          <a:xfrm>
            <a:off x="847725" y="123943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5-4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검증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테스트 폴더로 이미지 복사하기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49" y="2231412"/>
            <a:ext cx="5224366" cy="3252148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627" y="2231412"/>
            <a:ext cx="5237330" cy="3252148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49" y="2231412"/>
            <a:ext cx="10778608" cy="3699168"/>
          </a:xfrm>
          <a:prstGeom prst="rect">
            <a:avLst/>
          </a:prstGeom>
          <a:ln w="76200">
            <a:solidFill>
              <a:srgbClr val="CC99FF"/>
            </a:solidFill>
          </a:ln>
        </p:spPr>
      </p:pic>
    </p:spTree>
    <p:extLst>
      <p:ext uri="{BB962C8B-B14F-4D97-AF65-F5344CB8AC3E}">
        <p14:creationId xmlns:p14="http://schemas.microsoft.com/office/powerpoint/2010/main" val="176762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14300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6484690" y="6457890"/>
            <a:ext cx="5469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소규모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데이터셋에서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밑바닥부터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훈련하기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14349" y="623025"/>
            <a:ext cx="9518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5.2.3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네트워크 구성하기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226408-4E7B-417C-A1A1-D5AE65DEFFF1}"/>
              </a:ext>
            </a:extLst>
          </p:cNvPr>
          <p:cNvSpPr txBox="1"/>
          <p:nvPr/>
        </p:nvSpPr>
        <p:spPr>
          <a:xfrm>
            <a:off x="847725" y="123943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5-5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강아지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vs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고양이 분류를 위한 소규모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만들기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14" y="1947325"/>
            <a:ext cx="11400639" cy="3558623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4012407" y="4245289"/>
            <a:ext cx="5886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마지막 </a:t>
            </a: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풀링연산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후 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7X7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크기의 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output feature </a:t>
            </a:r>
            <a:b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 map 128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개가 나온다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81000" y="5105838"/>
            <a:ext cx="5536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이진분류이기 때문에 </a:t>
            </a: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노드가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개인 </a:t>
            </a: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전결합층에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연결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941047" y="4652963"/>
            <a:ext cx="3071360" cy="204787"/>
          </a:xfrm>
          <a:prstGeom prst="rect">
            <a:avLst/>
          </a:prstGeom>
          <a:solidFill>
            <a:srgbClr val="FF0000">
              <a:alpha val="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41046" y="5205413"/>
            <a:ext cx="3865903" cy="194038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89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95149" y="2515939"/>
            <a:ext cx="600170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</a:t>
            </a:r>
            <a:r>
              <a:rPr lang="ko-KR" altLang="en-US" sz="6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</a:t>
            </a:r>
            <a:endParaRPr lang="en-US" altLang="ko-KR" sz="6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4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컴퓨터 비전을 위한 </a:t>
            </a:r>
            <a:r>
              <a:rPr lang="ko-KR" altLang="en-US" sz="4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endParaRPr lang="ko-KR" altLang="en-US" sz="4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7318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22689" y="-378728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6484690" y="6457890"/>
            <a:ext cx="5469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소규모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데이터셋에서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밑바닥부터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훈련하기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14349" y="623025"/>
            <a:ext cx="9518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전처리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226408-4E7B-417C-A1A1-D5AE65DEFFF1}"/>
              </a:ext>
            </a:extLst>
          </p:cNvPr>
          <p:cNvSpPr txBox="1"/>
          <p:nvPr/>
        </p:nvSpPr>
        <p:spPr>
          <a:xfrm>
            <a:off x="856114" y="1451152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JEPG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파일을 네트워크에 넣기 위한 과정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8334" y="2326924"/>
            <a:ext cx="814527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사진 파일을 읽습니다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JPEG </a:t>
            </a:r>
            <a:r>
              <a:rPr lang="ko-KR" altLang="en-US" sz="2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콘텐츠를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RGB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픽셀 값으로 </a:t>
            </a:r>
            <a:r>
              <a:rPr lang="ko-KR" altLang="en-US" sz="2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디코딩합니다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2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그다음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부동 소수 타입의 </a:t>
            </a:r>
            <a:r>
              <a:rPr lang="ko-KR" altLang="en-US" sz="2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텐서로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변환합니다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픽셀 값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(0~255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</a:t>
            </a:r>
            <a:r>
              <a:rPr lang="ko-KR" altLang="en-US" sz="2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정수값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스케일을 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[0, 1]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사이로 조정합니다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4247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22689" y="-378728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6484690" y="6457890"/>
            <a:ext cx="5469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소규모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데이터셋에서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밑바닥부터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훈련하기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14349" y="623025"/>
            <a:ext cx="9518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전처리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226408-4E7B-417C-A1A1-D5AE65DEFFF1}"/>
              </a:ext>
            </a:extLst>
          </p:cNvPr>
          <p:cNvSpPr txBox="1"/>
          <p:nvPr/>
        </p:nvSpPr>
        <p:spPr>
          <a:xfrm>
            <a:off x="662336" y="1651818"/>
            <a:ext cx="11098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5-7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ImageDataGenerator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사용하여 디렉터리에서 이미지 읽기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234" y="2773173"/>
            <a:ext cx="10608403" cy="2541241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3624044" y="3219450"/>
            <a:ext cx="1249960" cy="203200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545462" y="3422650"/>
            <a:ext cx="1249960" cy="203200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74003" y="3222595"/>
            <a:ext cx="4287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&lt;=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모든 이미지를 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 / 255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스케일을 조정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454400" y="3771900"/>
            <a:ext cx="1473200" cy="196850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971822" y="3678842"/>
            <a:ext cx="40919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&lt;=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서브 디렉터리 순서대로 레이블 할당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770472" y="4316159"/>
            <a:ext cx="1473200" cy="196850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69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1" grpId="0"/>
      <p:bldP spid="15" grpId="0" animBg="1"/>
      <p:bldP spid="16" grpId="0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22689" y="-378728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6484690" y="6457890"/>
            <a:ext cx="5469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소규모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데이터셋에서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밑바닥부터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훈련하기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14349" y="623025"/>
            <a:ext cx="9518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전처리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226408-4E7B-417C-A1A1-D5AE65DEFFF1}"/>
              </a:ext>
            </a:extLst>
          </p:cNvPr>
          <p:cNvSpPr txBox="1"/>
          <p:nvPr/>
        </p:nvSpPr>
        <p:spPr>
          <a:xfrm>
            <a:off x="856114" y="1451152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5-8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배치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제너레이터를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사용하여 모델 훈련하기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" y="2160587"/>
            <a:ext cx="4572000" cy="1447800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99" y="3979901"/>
            <a:ext cx="10639425" cy="2047875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93906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22689" y="-378728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6484690" y="6457890"/>
            <a:ext cx="5469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소규모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데이터셋에서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밑바닥부터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훈련하기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466724" y="364375"/>
            <a:ext cx="9518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전처리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226408-4E7B-417C-A1A1-D5AE65DEFFF1}"/>
              </a:ext>
            </a:extLst>
          </p:cNvPr>
          <p:cNvSpPr txBox="1"/>
          <p:nvPr/>
        </p:nvSpPr>
        <p:spPr>
          <a:xfrm>
            <a:off x="827539" y="1085047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5-10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훈련의 정확도와 손실 그래프 그리기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13" y="1828922"/>
            <a:ext cx="4981575" cy="4410075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07CF7E6-8AE9-40B7-BFC2-96D76A970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002" y="533370"/>
            <a:ext cx="4457700" cy="612457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97756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22689" y="-378728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6484690" y="6457890"/>
            <a:ext cx="5469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소규모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데이터셋에서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밑바닥부터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훈련하기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14349" y="623025"/>
            <a:ext cx="9518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5.2.5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증식 사용하기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226408-4E7B-417C-A1A1-D5AE65DEFFF1}"/>
              </a:ext>
            </a:extLst>
          </p:cNvPr>
          <p:cNvSpPr txBox="1"/>
          <p:nvPr/>
        </p:nvSpPr>
        <p:spPr>
          <a:xfrm>
            <a:off x="787726" y="1440016"/>
            <a:ext cx="10535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5-11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ImageDataGenerator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사용하여 데이터 증식 설정하기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26" y="2172245"/>
            <a:ext cx="10721732" cy="2843653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4821279" y="2608990"/>
            <a:ext cx="70294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랜덤하게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사진을 회전시킬 각도 범위 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사진을 수평으로 </a:t>
            </a: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랜덤하게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 평행 이동시킬 범위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사진을 수직으로 </a:t>
            </a: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랜덤하게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 평행 이동시킬 범위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이미지를 </a:t>
            </a: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랜덤하게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 한 쪽 방향으로 눕힐 각도 범위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랜덤하게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 사진을 확대할 범위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랜덤하게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 이미지를 수평으로 뒤집음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새롭게 생성해야 할 픽셀을 채울 전략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0188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22689" y="-378728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6484690" y="6457890"/>
            <a:ext cx="5469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소규모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데이터셋에서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밑바닥부터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훈련하기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14349" y="623025"/>
            <a:ext cx="9518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5.2.5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증식 사용하기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226408-4E7B-417C-A1A1-D5AE65DEFFF1}"/>
              </a:ext>
            </a:extLst>
          </p:cNvPr>
          <p:cNvSpPr txBox="1"/>
          <p:nvPr/>
        </p:nvSpPr>
        <p:spPr>
          <a:xfrm>
            <a:off x="787726" y="1440016"/>
            <a:ext cx="10535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5-12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랜덤하게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증식된 훈련 이미지 그리기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54" y="2117180"/>
            <a:ext cx="10478328" cy="3725441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248729" y="2985504"/>
            <a:ext cx="4476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증식할 이미지 선택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32941" y="3322807"/>
            <a:ext cx="3058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이미지를 읽고 크기 변경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21F3BE-AF6F-42D1-B23E-35D4F39D8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392" y="388034"/>
            <a:ext cx="6353175" cy="6048375"/>
          </a:xfrm>
          <a:prstGeom prst="rect">
            <a:avLst/>
          </a:prstGeom>
          <a:ln w="57150">
            <a:solidFill>
              <a:srgbClr val="CC99FF"/>
            </a:solidFill>
          </a:ln>
        </p:spPr>
      </p:pic>
    </p:spTree>
    <p:extLst>
      <p:ext uri="{BB962C8B-B14F-4D97-AF65-F5344CB8AC3E}">
        <p14:creationId xmlns:p14="http://schemas.microsoft.com/office/powerpoint/2010/main" val="12300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22689" y="-378728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6484690" y="6457890"/>
            <a:ext cx="5469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소규모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데이터셋에서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밑바닥부터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훈련하기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14349" y="623025"/>
            <a:ext cx="9518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5.2.5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증식 사용하기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226408-4E7B-417C-A1A1-D5AE65DEFFF1}"/>
              </a:ext>
            </a:extLst>
          </p:cNvPr>
          <p:cNvSpPr txBox="1"/>
          <p:nvPr/>
        </p:nvSpPr>
        <p:spPr>
          <a:xfrm>
            <a:off x="787726" y="1440016"/>
            <a:ext cx="10535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5-13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드롭아웃을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포함한 새로운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정의하기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7" y="2161157"/>
            <a:ext cx="10410825" cy="3276600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3152777" y="4007090"/>
            <a:ext cx="5067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&lt;= </a:t>
            </a: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드롭아웃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계층 추가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752475" y="4119563"/>
            <a:ext cx="2347914" cy="200483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421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22689" y="-378728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6484690" y="6457890"/>
            <a:ext cx="5469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소규모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데이터셋에서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밑바닥부터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훈련하기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14349" y="229344"/>
            <a:ext cx="9518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5.2.5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증식 사용하기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226408-4E7B-417C-A1A1-D5AE65DEFFF1}"/>
              </a:ext>
            </a:extLst>
          </p:cNvPr>
          <p:cNvSpPr txBox="1"/>
          <p:nvPr/>
        </p:nvSpPr>
        <p:spPr>
          <a:xfrm>
            <a:off x="741544" y="927932"/>
            <a:ext cx="10535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5-14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증식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제너레이터를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사용하여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훈련하기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13" y="1545302"/>
            <a:ext cx="4391025" cy="4781550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476" y="2016789"/>
            <a:ext cx="4438650" cy="3838575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043" y="809565"/>
            <a:ext cx="4019550" cy="564832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427732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1574312" y="2900660"/>
            <a:ext cx="9043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5.3 </a:t>
            </a:r>
            <a:r>
              <a:rPr lang="ko-KR" altLang="en-US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사전 훈련된 </a:t>
            </a:r>
            <a:r>
              <a:rPr lang="ko-KR" altLang="en-US" sz="5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사용하기</a:t>
            </a:r>
          </a:p>
        </p:txBody>
      </p:sp>
    </p:spTree>
    <p:extLst>
      <p:ext uri="{BB962C8B-B14F-4D97-AF65-F5344CB8AC3E}">
        <p14:creationId xmlns:p14="http://schemas.microsoft.com/office/powerpoint/2010/main" val="44492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22689" y="-378728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8524874" y="6457890"/>
            <a:ext cx="3429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사전 훈련된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485774" y="538123"/>
            <a:ext cx="9518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5.3.1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특성추출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226408-4E7B-417C-A1A1-D5AE65DEFFF1}"/>
              </a:ext>
            </a:extLst>
          </p:cNvPr>
          <p:cNvSpPr txBox="1"/>
          <p:nvPr/>
        </p:nvSpPr>
        <p:spPr>
          <a:xfrm>
            <a:off x="794783" y="123943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층을 유지하며 분류기 바꾸기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857" y="1947325"/>
            <a:ext cx="5549921" cy="4390967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587098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2952399" y="2967335"/>
            <a:ext cx="6287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5.1 </a:t>
            </a:r>
            <a:r>
              <a:rPr lang="ko-KR" altLang="en-US" sz="5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신경망 소개</a:t>
            </a:r>
          </a:p>
        </p:txBody>
      </p:sp>
    </p:spTree>
    <p:extLst>
      <p:ext uri="{BB962C8B-B14F-4D97-AF65-F5344CB8AC3E}">
        <p14:creationId xmlns:p14="http://schemas.microsoft.com/office/powerpoint/2010/main" val="4173118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22689" y="-378728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8524874" y="6457890"/>
            <a:ext cx="3429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사전 훈련된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485774" y="538123"/>
            <a:ext cx="9518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5.3.1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특성추출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226408-4E7B-417C-A1A1-D5AE65DEFFF1}"/>
              </a:ext>
            </a:extLst>
          </p:cNvPr>
          <p:cNvSpPr txBox="1"/>
          <p:nvPr/>
        </p:nvSpPr>
        <p:spPr>
          <a:xfrm>
            <a:off x="794783" y="1277366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증식과 완전 연결 층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908" y="2024269"/>
            <a:ext cx="8723293" cy="4245133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554" y="4803285"/>
            <a:ext cx="3952875" cy="12477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6555" y="2673763"/>
            <a:ext cx="367665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74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22689" y="-378728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8524874" y="6457890"/>
            <a:ext cx="3429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사전 훈련된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485774" y="538123"/>
            <a:ext cx="9518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5.3.1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특성추출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226408-4E7B-417C-A1A1-D5AE65DEFFF1}"/>
              </a:ext>
            </a:extLst>
          </p:cNvPr>
          <p:cNvSpPr txBox="1"/>
          <p:nvPr/>
        </p:nvSpPr>
        <p:spPr>
          <a:xfrm>
            <a:off x="794783" y="1277366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증식을 사용하지 않는 빠른 특성 추출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62" y="2384066"/>
            <a:ext cx="10035111" cy="3076575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842964" y="3324592"/>
            <a:ext cx="5169316" cy="175260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42964" y="3657600"/>
            <a:ext cx="3548061" cy="180975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820478" y="3548032"/>
            <a:ext cx="4076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2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개의 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Dense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층만 처리하면 됨</a:t>
            </a:r>
          </a:p>
        </p:txBody>
      </p:sp>
    </p:spTree>
    <p:extLst>
      <p:ext uri="{BB962C8B-B14F-4D97-AF65-F5344CB8AC3E}">
        <p14:creationId xmlns:p14="http://schemas.microsoft.com/office/powerpoint/2010/main" val="183397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22689" y="-378728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8524874" y="6457890"/>
            <a:ext cx="3429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사전 훈련된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485774" y="538123"/>
            <a:ext cx="9518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5.3.1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특성추출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226408-4E7B-417C-A1A1-D5AE65DEFFF1}"/>
              </a:ext>
            </a:extLst>
          </p:cNvPr>
          <p:cNvSpPr txBox="1"/>
          <p:nvPr/>
        </p:nvSpPr>
        <p:spPr>
          <a:xfrm>
            <a:off x="794783" y="1277366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증식을 사용하지 않는 빠른 특성 추출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582465" y="5746591"/>
            <a:ext cx="33961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H="1" flipV="1">
            <a:off x="2811066" y="5642011"/>
            <a:ext cx="128647" cy="10458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H="1">
            <a:off x="2811066" y="5746591"/>
            <a:ext cx="111012" cy="113556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922078" y="5533201"/>
            <a:ext cx="386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약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90%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검증 정확도에 도달했지만</a:t>
            </a:r>
            <a:endParaRPr lang="en-US" altLang="ko-KR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 발생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018" y="2114911"/>
            <a:ext cx="9467850" cy="3248025"/>
          </a:xfrm>
          <a:prstGeom prst="rect">
            <a:avLst/>
          </a:prstGeom>
          <a:solidFill>
            <a:srgbClr val="00B0F0"/>
          </a:solidFill>
          <a:ln w="76200">
            <a:solidFill>
              <a:srgbClr val="00B0F0"/>
            </a:solidFill>
          </a:ln>
        </p:spPr>
      </p:pic>
      <p:cxnSp>
        <p:nvCxnSpPr>
          <p:cNvPr id="8" name="직선 연결선 7"/>
          <p:cNvCxnSpPr>
            <a:stCxn id="4" idx="4"/>
          </p:cNvCxnSpPr>
          <p:nvPr/>
        </p:nvCxnSpPr>
        <p:spPr>
          <a:xfrm>
            <a:off x="2597320" y="3293217"/>
            <a:ext cx="0" cy="2453375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/>
          <p:cNvSpPr/>
          <p:nvPr/>
        </p:nvSpPr>
        <p:spPr>
          <a:xfrm>
            <a:off x="2444920" y="2978892"/>
            <a:ext cx="304800" cy="314325"/>
          </a:xfrm>
          <a:prstGeom prst="ellipse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133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22689" y="-378728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8524874" y="6457890"/>
            <a:ext cx="3429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사전 훈련된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485774" y="538123"/>
            <a:ext cx="9518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5.3.1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특성추출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226408-4E7B-417C-A1A1-D5AE65DEFFF1}"/>
              </a:ext>
            </a:extLst>
          </p:cNvPr>
          <p:cNvSpPr txBox="1"/>
          <p:nvPr/>
        </p:nvSpPr>
        <p:spPr>
          <a:xfrm>
            <a:off x="794783" y="1277366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증식을 사용한 특성 추출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537" y="2024269"/>
            <a:ext cx="8792562" cy="4305166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3693813" y="3056570"/>
            <a:ext cx="4664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층 위에 완전 연결 분류기 추가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485900" y="3114675"/>
            <a:ext cx="2114550" cy="244475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497572" y="4837813"/>
            <a:ext cx="4540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층 동결 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가중치 업데이트 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X</a:t>
            </a:r>
            <a:endPara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85900" y="4910868"/>
            <a:ext cx="2940050" cy="254000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11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/>
      <p:bldP spid="1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22689" y="-378728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8524874" y="6457890"/>
            <a:ext cx="3429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사전 훈련된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485774" y="103696"/>
            <a:ext cx="9518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5.3.1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특성추출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226408-4E7B-417C-A1A1-D5AE65DEFFF1}"/>
              </a:ext>
            </a:extLst>
          </p:cNvPr>
          <p:cNvSpPr txBox="1"/>
          <p:nvPr/>
        </p:nvSpPr>
        <p:spPr>
          <a:xfrm>
            <a:off x="785258" y="811582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증식을 사용한 특성 추출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258" y="1334802"/>
            <a:ext cx="3529013" cy="5335082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8393229" y="3586844"/>
            <a:ext cx="2886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소규모 </a:t>
            </a:r>
            <a:r>
              <a:rPr lang="ko-KR" altLang="en-US" sz="2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컨브넷보다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b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과대적합이 줄어듦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160" y="1501049"/>
            <a:ext cx="3629025" cy="500062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582951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22689" y="-378728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8524874" y="6457890"/>
            <a:ext cx="3429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사전 훈련된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74557" y="-51966"/>
            <a:ext cx="9518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5.3.2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미세 조정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226408-4E7B-417C-A1A1-D5AE65DEFFF1}"/>
              </a:ext>
            </a:extLst>
          </p:cNvPr>
          <p:cNvSpPr txBox="1"/>
          <p:nvPr/>
        </p:nvSpPr>
        <p:spPr>
          <a:xfrm>
            <a:off x="794783" y="553244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VGG16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네트워크에서 마지막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블록에 대한 미세 조정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722" y="1195960"/>
            <a:ext cx="6478191" cy="526193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2833268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22689" y="-378728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8524874" y="6457890"/>
            <a:ext cx="3429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사전 훈련된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485774" y="103696"/>
            <a:ext cx="9518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5.3.2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미세 조정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226408-4E7B-417C-A1A1-D5AE65DEFFF1}"/>
              </a:ext>
            </a:extLst>
          </p:cNvPr>
          <p:cNvSpPr txBox="1"/>
          <p:nvPr/>
        </p:nvSpPr>
        <p:spPr>
          <a:xfrm>
            <a:off x="785258" y="811582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미세 조정을 사용한 정확도와 손실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83302" y="3105696"/>
            <a:ext cx="250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지수 이동 평균 사용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98805" y="3567361"/>
            <a:ext cx="2076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----------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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844" y="1501049"/>
            <a:ext cx="3481769" cy="4972633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6262" y="1501048"/>
            <a:ext cx="3482138" cy="4972634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293038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14300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33399" y="492051"/>
            <a:ext cx="4524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5.3.3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정리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554E6B-AE6C-46BE-ACC6-8FD923FEB76B}"/>
              </a:ext>
            </a:extLst>
          </p:cNvPr>
          <p:cNvSpPr txBox="1"/>
          <p:nvPr/>
        </p:nvSpPr>
        <p:spPr>
          <a:xfrm>
            <a:off x="944227" y="1371336"/>
            <a:ext cx="1030354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컨브넷은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아주 작은 </a:t>
            </a:r>
            <a:r>
              <a:rPr lang="ko-KR" altLang="en-US" sz="2800" dirty="0" err="1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데이터셋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에서도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괜찮은 성능을 낼 수 있다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28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증식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은 이미지 데이터의 </a:t>
            </a:r>
            <a:r>
              <a:rPr lang="ko-KR" altLang="en-US" sz="28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과대적합을 방지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하는데 효과적이다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28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특성 추출 방식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으로 새로운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데이터셋에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기존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컨브넷을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쉽게 재사용 할 수 </a:t>
            </a:r>
            <a:b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있다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특성 추출을 보완한 </a:t>
            </a:r>
            <a:r>
              <a:rPr lang="ko-KR" altLang="en-US" sz="28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미세 조정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은 사전에 학습한 표현의 일부를 새로운 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문제에 적용시켜 성능을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높혀준다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8524874" y="6457890"/>
            <a:ext cx="3429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사전 훈련된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사용하기</a:t>
            </a:r>
          </a:p>
        </p:txBody>
      </p:sp>
    </p:spTree>
    <p:extLst>
      <p:ext uri="{BB962C8B-B14F-4D97-AF65-F5344CB8AC3E}">
        <p14:creationId xmlns:p14="http://schemas.microsoft.com/office/powerpoint/2010/main" val="20451230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2863324" y="2967335"/>
            <a:ext cx="6465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5.4 </a:t>
            </a:r>
            <a:r>
              <a:rPr lang="ko-KR" altLang="en-US" sz="5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학습 시각화</a:t>
            </a:r>
          </a:p>
        </p:txBody>
      </p:sp>
    </p:spTree>
    <p:extLst>
      <p:ext uri="{BB962C8B-B14F-4D97-AF65-F5344CB8AC3E}">
        <p14:creationId xmlns:p14="http://schemas.microsoft.com/office/powerpoint/2010/main" val="853804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14300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9389818" y="6457890"/>
            <a:ext cx="7029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5.4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학습 시각화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33399" y="492051"/>
            <a:ext cx="4891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5.4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학습 시각화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554E6B-AE6C-46BE-ACC6-8FD923FEB76B}"/>
              </a:ext>
            </a:extLst>
          </p:cNvPr>
          <p:cNvSpPr txBox="1"/>
          <p:nvPr/>
        </p:nvSpPr>
        <p:spPr>
          <a:xfrm>
            <a:off x="944227" y="1371336"/>
            <a:ext cx="1030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시각화의 세 가지 기법</a:t>
            </a:r>
            <a:r>
              <a:rPr lang="en-US" altLang="ko-KR" sz="32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76241" y="2459504"/>
            <a:ext cx="78251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2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중간층의 출력을 시각화하기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2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필터를 시각화하기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클래스 활성화에 대한 </a:t>
            </a:r>
            <a:r>
              <a:rPr lang="ko-KR" altLang="en-US" sz="2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히트맵을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이미지에 시각화하기</a:t>
            </a:r>
          </a:p>
        </p:txBody>
      </p:sp>
    </p:spTree>
    <p:extLst>
      <p:ext uri="{BB962C8B-B14F-4D97-AF65-F5344CB8AC3E}">
        <p14:creationId xmlns:p14="http://schemas.microsoft.com/office/powerpoint/2010/main" val="1419482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14300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9539288" y="6457890"/>
            <a:ext cx="7029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5.1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신경망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14350" y="623025"/>
            <a:ext cx="3638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5.1.1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연산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1" name="_x143593632" descr="EMB000041448294">
            <a:extLst>
              <a:ext uri="{FF2B5EF4-FFF2-40B4-BE49-F238E27FC236}">
                <a16:creationId xmlns:a16="http://schemas.microsoft.com/office/drawing/2014/main" id="{0580A253-183F-463E-A1E7-A9A29F0FC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795" y="2455156"/>
            <a:ext cx="4886203" cy="3697472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C226408-4E7B-417C-A1A1-D5AE65DEFFF1}"/>
              </a:ext>
            </a:extLst>
          </p:cNvPr>
          <p:cNvSpPr txBox="1"/>
          <p:nvPr/>
        </p:nvSpPr>
        <p:spPr>
          <a:xfrm>
            <a:off x="972034" y="1323532"/>
            <a:ext cx="91580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입력 이미지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(Input Channel)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 필터를 적용하여 이미지에 </a:t>
            </a:r>
            <a:b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대한 특징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패치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추출함으로써 예측 확률 증가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61A7BB-3B9C-4F93-9AC0-579B925D2F9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825" y="2539515"/>
            <a:ext cx="4866954" cy="3528754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3902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14300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9389818" y="6457890"/>
            <a:ext cx="7029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5.4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학습 시각화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33399" y="492051"/>
            <a:ext cx="6992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5.4.1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중간층의 활성화 시각화하기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554E6B-AE6C-46BE-ACC6-8FD923FEB76B}"/>
              </a:ext>
            </a:extLst>
          </p:cNvPr>
          <p:cNvSpPr txBox="1"/>
          <p:nvPr/>
        </p:nvSpPr>
        <p:spPr>
          <a:xfrm>
            <a:off x="944227" y="1371336"/>
            <a:ext cx="1030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원본 이미지와 중간층의 활성화 채널 비교 </a:t>
            </a:r>
            <a:endParaRPr lang="en-US" altLang="ko-KR" sz="32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0054" y="2242038"/>
            <a:ext cx="5196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958" y="2438768"/>
            <a:ext cx="3364522" cy="316523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825" y="2442093"/>
            <a:ext cx="3368778" cy="3165231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632900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14300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9389818" y="6457890"/>
            <a:ext cx="7029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5.4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학습 시각화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33399" y="492051"/>
            <a:ext cx="6992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5.4.1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중간층의 활성화 시각화하기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554E6B-AE6C-46BE-ACC6-8FD923FEB76B}"/>
              </a:ext>
            </a:extLst>
          </p:cNvPr>
          <p:cNvSpPr txBox="1"/>
          <p:nvPr/>
        </p:nvSpPr>
        <p:spPr>
          <a:xfrm>
            <a:off x="944227" y="1371336"/>
            <a:ext cx="1030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중간층의 활성화에 있는 채널 시각화</a:t>
            </a:r>
            <a:endParaRPr lang="en-US" altLang="ko-KR" sz="32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0054" y="2242038"/>
            <a:ext cx="5196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14" y="3062936"/>
            <a:ext cx="5257251" cy="1859987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308" y="1956111"/>
            <a:ext cx="4066908" cy="4357766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6762065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14300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9389818" y="6457890"/>
            <a:ext cx="7029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5.4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학습 시각화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33399" y="492051"/>
            <a:ext cx="6992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5.4.1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중간층의 활성화 시각화하기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554E6B-AE6C-46BE-ACC6-8FD923FEB76B}"/>
              </a:ext>
            </a:extLst>
          </p:cNvPr>
          <p:cNvSpPr txBox="1"/>
          <p:nvPr/>
        </p:nvSpPr>
        <p:spPr>
          <a:xfrm>
            <a:off x="944227" y="1371336"/>
            <a:ext cx="1030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중간층의 활성화에 있는 채널 시각화</a:t>
            </a:r>
            <a:endParaRPr lang="en-US" altLang="ko-KR" sz="32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0054" y="2242038"/>
            <a:ext cx="5196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37409" y="2386051"/>
            <a:ext cx="87648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첫 번째 층의 활성화에는 초기 사진에 있는 거의 모든 정보가 유지된다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상위 층으로 갈수록 활성화는 점점 더 추상적으로 되고 시각적으로       </a:t>
            </a:r>
            <a:b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이해하기 어려워집니다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 ‘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고양이 귀’와 ‘고양이 눈’과 같이 고수준의 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개념을 </a:t>
            </a:r>
            <a:r>
              <a:rPr lang="ko-KR" altLang="en-US" sz="2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인코딩하기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시작한다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비어 있는 활성화가 층이 깊어짐에 따라 늘어납니다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첫 번째 층에서는  </a:t>
            </a:r>
            <a:b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모든 필터가 입력 이미지에 활성화되었지만 층을 올라가면서 활성화   </a:t>
            </a:r>
            <a:b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되지 않는 필터들이 생긴다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20471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14300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9389818" y="6457890"/>
            <a:ext cx="7029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5.4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학습 시각화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33399" y="492051"/>
            <a:ext cx="6992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5.4.1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중간층의 활성화 시각화하기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554E6B-AE6C-46BE-ACC6-8FD923FEB76B}"/>
              </a:ext>
            </a:extLst>
          </p:cNvPr>
          <p:cNvSpPr txBox="1"/>
          <p:nvPr/>
        </p:nvSpPr>
        <p:spPr>
          <a:xfrm>
            <a:off x="944227" y="1371336"/>
            <a:ext cx="1030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신경망이 학습한 표현에서 일반적으로 나타나는 특징</a:t>
            </a:r>
            <a:endParaRPr lang="en-US" altLang="ko-KR" sz="32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0054" y="2242038"/>
            <a:ext cx="5196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0587" y="2641287"/>
            <a:ext cx="86164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층에서 추출한 특성은 층이 깊어질수록 추상적으로 변한다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반복적인 변환을 통해 관계없는 정보를 걸러 내고 유용한 정보는 강조</a:t>
            </a:r>
            <a:b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되고 개선된다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54325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14300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9389818" y="6457890"/>
            <a:ext cx="7029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5.4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학습 시각화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33399" y="492051"/>
            <a:ext cx="6992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5.4.2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필터 시각화하기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554E6B-AE6C-46BE-ACC6-8FD923FEB76B}"/>
              </a:ext>
            </a:extLst>
          </p:cNvPr>
          <p:cNvSpPr txBox="1"/>
          <p:nvPr/>
        </p:nvSpPr>
        <p:spPr>
          <a:xfrm>
            <a:off x="944227" y="1371336"/>
            <a:ext cx="1030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필터 시각화하는 과정</a:t>
            </a:r>
            <a:endParaRPr lang="en-US" altLang="ko-KR" sz="32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0054" y="2242038"/>
            <a:ext cx="5196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99034" y="2842825"/>
            <a:ext cx="884158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특정 </a:t>
            </a:r>
            <a:r>
              <a:rPr lang="ko-KR" altLang="en-US" sz="2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층의 한 필터 값을 최대화하는 손실 함수를 정의한다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 활성화 값을 최대화하기 위해 입력 이미지를 변경하도록 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확률적 경사 </a:t>
            </a:r>
            <a:r>
              <a:rPr lang="ko-KR" altLang="en-US" sz="2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상승법을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사용한다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64452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14300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9389818" y="6457890"/>
            <a:ext cx="7029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5.4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학습 시각화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33399" y="492051"/>
            <a:ext cx="6992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5.4.2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필터 시각화하기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554E6B-AE6C-46BE-ACC6-8FD923FEB76B}"/>
              </a:ext>
            </a:extLst>
          </p:cNvPr>
          <p:cNvSpPr txBox="1"/>
          <p:nvPr/>
        </p:nvSpPr>
        <p:spPr>
          <a:xfrm>
            <a:off x="944227" y="1371336"/>
            <a:ext cx="1030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층에 있는 각 필터에 반응하는 패턴 생성하기 </a:t>
            </a:r>
            <a:endParaRPr lang="en-US" altLang="ko-KR" sz="32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0054" y="2242038"/>
            <a:ext cx="5196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968" y="2102338"/>
            <a:ext cx="4152900" cy="415290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5788818" y="2744207"/>
            <a:ext cx="57525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모델에 있는 첫 번째 층의 필터는 간단한 대각선 </a:t>
            </a:r>
            <a:endParaRPr lang="en-US" altLang="ko-KR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방향의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에지와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색깔을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인코딩한다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에지나 색깔의 조합으로 만들어진 간단한 질감을 </a:t>
            </a:r>
            <a:endParaRPr lang="en-US" altLang="ko-KR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인코딩한다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더 상위 층 필터는 자연적인 이미지에서 찾을 수 있는     </a:t>
            </a:r>
            <a:b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질감을 닮아간다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36886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14300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9389818" y="6457890"/>
            <a:ext cx="7029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5.4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학습 시각화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33398" y="492051"/>
            <a:ext cx="8724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5.4.3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클래스 활성화의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히트맵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시각화하기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554E6B-AE6C-46BE-ACC6-8FD923FEB76B}"/>
              </a:ext>
            </a:extLst>
          </p:cNvPr>
          <p:cNvSpPr txBox="1"/>
          <p:nvPr/>
        </p:nvSpPr>
        <p:spPr>
          <a:xfrm>
            <a:off x="944227" y="1371336"/>
            <a:ext cx="1030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히트맵이란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en-US" altLang="ko-KR" sz="32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0054" y="2242038"/>
            <a:ext cx="5196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99034" y="2642148"/>
            <a:ext cx="88415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특정 출력 클래스에 대해 입력 이미지의 모든 위치를 계산한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2D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점수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그리드이다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9034" y="4003052"/>
            <a:ext cx="902704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이미지의 </a:t>
            </a:r>
            <a:r>
              <a:rPr lang="ko-KR" altLang="en-US" sz="28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어느 부분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컨브넷의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최종 분류 결정에 기여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하는지  </a:t>
            </a:r>
            <a:b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알 수 있다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755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14300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9389818" y="6457890"/>
            <a:ext cx="7029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5.4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학습 시각화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33398" y="492051"/>
            <a:ext cx="8724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5.4.3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클래스 활성화의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히트맵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시각화하기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554E6B-AE6C-46BE-ACC6-8FD923FEB76B}"/>
              </a:ext>
            </a:extLst>
          </p:cNvPr>
          <p:cNvSpPr txBox="1"/>
          <p:nvPr/>
        </p:nvSpPr>
        <p:spPr>
          <a:xfrm>
            <a:off x="944227" y="1371336"/>
            <a:ext cx="1030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클래스 활성화의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히트맵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시각화하는 과정</a:t>
            </a:r>
            <a:endParaRPr lang="en-US" altLang="ko-KR" sz="32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0054" y="2242038"/>
            <a:ext cx="5196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99034" y="2842825"/>
            <a:ext cx="88415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입력 이미지가 주어지면 </a:t>
            </a:r>
            <a:r>
              <a:rPr lang="ko-KR" altLang="en-US" sz="2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층에 있는 특성 </a:t>
            </a:r>
            <a:r>
              <a:rPr lang="ko-KR" altLang="en-US" sz="2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맵의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출력 추출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특성 </a:t>
            </a:r>
            <a:r>
              <a:rPr lang="ko-KR" altLang="en-US" sz="2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맵의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모든 채널 출력에 채널에 대한 클래스의 </a:t>
            </a:r>
            <a:r>
              <a:rPr lang="ko-KR" altLang="en-US" sz="2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평균을 곱함</a:t>
            </a:r>
          </a:p>
        </p:txBody>
      </p:sp>
    </p:spTree>
    <p:extLst>
      <p:ext uri="{BB962C8B-B14F-4D97-AF65-F5344CB8AC3E}">
        <p14:creationId xmlns:p14="http://schemas.microsoft.com/office/powerpoint/2010/main" val="39047870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14300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9389818" y="6457890"/>
            <a:ext cx="7029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5.4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학습 시각화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33398" y="492051"/>
            <a:ext cx="8724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5.4.3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클래스 활성화의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히트맵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시각화하기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554E6B-AE6C-46BE-ACC6-8FD923FEB76B}"/>
              </a:ext>
            </a:extLst>
          </p:cNvPr>
          <p:cNvSpPr txBox="1"/>
          <p:nvPr/>
        </p:nvSpPr>
        <p:spPr>
          <a:xfrm>
            <a:off x="944227" y="1371336"/>
            <a:ext cx="1030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아프리카 코끼리 클래스 활성화의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히트맵</a:t>
            </a:r>
            <a:endParaRPr lang="en-US" altLang="ko-KR" sz="32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0054" y="2242038"/>
            <a:ext cx="5196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734" y="2325282"/>
            <a:ext cx="3333114" cy="332024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4933" y="2325282"/>
            <a:ext cx="4971458" cy="332024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1" name="타원 10"/>
          <p:cNvSpPr/>
          <p:nvPr/>
        </p:nvSpPr>
        <p:spPr>
          <a:xfrm>
            <a:off x="6849208" y="3622431"/>
            <a:ext cx="527538" cy="536331"/>
          </a:xfrm>
          <a:prstGeom prst="ellipse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>
            <a:stCxn id="11" idx="4"/>
          </p:cNvCxnSpPr>
          <p:nvPr/>
        </p:nvCxnSpPr>
        <p:spPr>
          <a:xfrm flipH="1">
            <a:off x="7109460" y="4158762"/>
            <a:ext cx="3517" cy="181531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092157" y="5974080"/>
            <a:ext cx="258396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350553" y="5778916"/>
            <a:ext cx="2425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가장 강하게 활성화 됨</a:t>
            </a:r>
          </a:p>
        </p:txBody>
      </p:sp>
    </p:spTree>
    <p:extLst>
      <p:ext uri="{BB962C8B-B14F-4D97-AF65-F5344CB8AC3E}">
        <p14:creationId xmlns:p14="http://schemas.microsoft.com/office/powerpoint/2010/main" val="14713348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14300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9389818" y="6457890"/>
            <a:ext cx="7029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5.4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학습 시각화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87863" y="847569"/>
            <a:ext cx="4891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5.5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요약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307248" y="2100124"/>
            <a:ext cx="78251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2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컨브넷은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시각적인 분류 문제에서 좋은 도구</a:t>
            </a: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2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컨브넷은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우리가 보는 세상을 표현하기 위해 패턴의 계층 구조와 개념을 학습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학습된 표현은 분석할 수 있음</a:t>
            </a: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과대적합을 줄이기 위해 데이터 증식을 사용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2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컨브넷이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학습한 필터를 시각화</a:t>
            </a:r>
          </a:p>
        </p:txBody>
      </p:sp>
    </p:spTree>
    <p:extLst>
      <p:ext uri="{BB962C8B-B14F-4D97-AF65-F5344CB8AC3E}">
        <p14:creationId xmlns:p14="http://schemas.microsoft.com/office/powerpoint/2010/main" val="1071120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14300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9539288" y="6457890"/>
            <a:ext cx="7029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5.1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신경망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14350" y="623025"/>
            <a:ext cx="3638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5.1.1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연산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226408-4E7B-417C-A1A1-D5AE65DEFFF1}"/>
              </a:ext>
            </a:extLst>
          </p:cNvPr>
          <p:cNvSpPr txBox="1"/>
          <p:nvPr/>
        </p:nvSpPr>
        <p:spPr>
          <a:xfrm>
            <a:off x="944227" y="1761102"/>
            <a:ext cx="103035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층의 특징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1.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학습된 패턴은 평행 이동 불변성을 가진다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2.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신경망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은 패턴의 공간적 계층 구조를 학습할 수 있다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91002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14300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19CF24-2C3D-4B57-A02C-1348FA1AB03E}"/>
              </a:ext>
            </a:extLst>
          </p:cNvPr>
          <p:cNvSpPr txBox="1"/>
          <p:nvPr/>
        </p:nvSpPr>
        <p:spPr>
          <a:xfrm>
            <a:off x="2794347" y="2582614"/>
            <a:ext cx="685095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</a:t>
            </a:r>
            <a:r>
              <a:rPr lang="ko-KR" altLang="en-US" sz="6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</a:t>
            </a:r>
            <a:endParaRPr lang="en-US" altLang="ko-KR" sz="6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4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텍스트와 시퀀스를 위한 딥러닝</a:t>
            </a:r>
          </a:p>
        </p:txBody>
      </p:sp>
    </p:spTree>
    <p:extLst>
      <p:ext uri="{BB962C8B-B14F-4D97-AF65-F5344CB8AC3E}">
        <p14:creationId xmlns:p14="http://schemas.microsoft.com/office/powerpoint/2010/main" val="617660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 </a:t>
            </a:r>
            <a:r>
              <a:rPr lang="ko-KR" altLang="en-US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텍스트와 시퀀스를 위한 </a:t>
            </a:r>
            <a:r>
              <a:rPr lang="ko-KR" altLang="en-US" sz="5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endParaRPr lang="ko-KR" altLang="en-US" sz="5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95375" y="1853327"/>
            <a:ext cx="866102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시계열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또는 일반적인 시퀀스 데이터를 처리할 수 있는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모델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- 1D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endParaRPr lang="ko-KR" altLang="en-US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3A94AD-EEE7-497F-871D-F41E20C9891F}"/>
              </a:ext>
            </a:extLst>
          </p:cNvPr>
          <p:cNvSpPr txBox="1"/>
          <p:nvPr/>
        </p:nvSpPr>
        <p:spPr>
          <a:xfrm>
            <a:off x="1095375" y="3823097"/>
            <a:ext cx="104310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 예시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감정분석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영화 리뷰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긍적적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부정적 분류하기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시계열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예측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최근 날씨 기반 향후 날씨 예측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77536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14300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86ACBF-C9AE-486D-8553-845CDB6DFF0D}"/>
              </a:ext>
            </a:extLst>
          </p:cNvPr>
          <p:cNvSpPr txBox="1"/>
          <p:nvPr/>
        </p:nvSpPr>
        <p:spPr>
          <a:xfrm>
            <a:off x="2354983" y="2967335"/>
            <a:ext cx="6867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 </a:t>
            </a:r>
            <a:r>
              <a:rPr lang="ko-KR" altLang="en-US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데이터 다루기</a:t>
            </a:r>
          </a:p>
        </p:txBody>
      </p:sp>
    </p:spTree>
    <p:extLst>
      <p:ext uri="{BB962C8B-B14F-4D97-AF65-F5344CB8AC3E}">
        <p14:creationId xmlns:p14="http://schemas.microsoft.com/office/powerpoint/2010/main" val="31720106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73068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데이터 다루기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95375" y="1853327"/>
            <a:ext cx="92140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원본을 입력으로 사용하지 못하기 때문에 텍스트 </a:t>
            </a:r>
            <a:b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벡터화를 함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endParaRPr lang="ko-KR" altLang="en-US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3A94AD-EEE7-497F-871D-F41E20C9891F}"/>
              </a:ext>
            </a:extLst>
          </p:cNvPr>
          <p:cNvSpPr txBox="1"/>
          <p:nvPr/>
        </p:nvSpPr>
        <p:spPr>
          <a:xfrm>
            <a:off x="1095374" y="3345301"/>
            <a:ext cx="106682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벡터와 방식들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1.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텍스트를 단어로 나누고 단어를 하나의 벡터로 변환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2.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텍스트를 문자로 나누고 각 문자를 하나의 벡터로 변환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3.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텍스트나 단어나 문자의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n-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그램을 추출하여 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각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n-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그램을 하나의 벡터로 변환</a:t>
            </a:r>
          </a:p>
        </p:txBody>
      </p:sp>
    </p:spTree>
    <p:extLst>
      <p:ext uri="{BB962C8B-B14F-4D97-AF65-F5344CB8AC3E}">
        <p14:creationId xmlns:p14="http://schemas.microsoft.com/office/powerpoint/2010/main" val="30035958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데이터 다루기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(n-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그램 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 </a:t>
            </a:r>
            <a:r>
              <a:rPr lang="en-US" altLang="ko-KR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BoW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105535" y="1354855"/>
            <a:ext cx="94984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n-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그램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n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개의 연속적인 단어 나열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BoW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: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단어의 순서는 고려하지 않고 출현빈도 표현</a:t>
            </a: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535" y="4597594"/>
            <a:ext cx="8896350" cy="1781175"/>
          </a:xfrm>
          <a:prstGeom prst="rect">
            <a:avLst/>
          </a:prstGeom>
          <a:noFill/>
          <a:ln w="5715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535" y="2555167"/>
            <a:ext cx="6067425" cy="168592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5849189" y="2757754"/>
            <a:ext cx="1606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n-</a:t>
            </a:r>
            <a:r>
              <a:rPr lang="ko-KR" altLang="en-US" dirty="0"/>
              <a:t>그램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86431" y="5964793"/>
            <a:ext cx="1606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BoW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97943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데이터 다루기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95375" y="1853327"/>
            <a:ext cx="9498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토큰화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884" y="1937265"/>
            <a:ext cx="6553975" cy="1756864"/>
          </a:xfrm>
          <a:prstGeom prst="rect">
            <a:avLst/>
          </a:prstGeom>
          <a:noFill/>
          <a:ln w="5715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95375" y="4171966"/>
            <a:ext cx="94984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토큰에 수치형 벡터를 연결하는 기법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1.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원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핫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인코딩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2.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토큰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단어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86646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88698" y="-447824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단어와 문자의 원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핫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인코딩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115695" y="1664851"/>
            <a:ext cx="90861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모든 단어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혹은 문자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 고유한 정수 인덱스를 부여하고 </a:t>
            </a:r>
            <a:b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정수 인덱스 </a:t>
            </a:r>
            <a:r>
              <a:rPr lang="en-US" altLang="ko-KR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i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크기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N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이진 벡터로 변환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115695" y="3154650"/>
            <a:ext cx="9498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 벡터는 </a:t>
            </a:r>
            <a:r>
              <a:rPr lang="en-US" altLang="ko-KR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i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번째 원소만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이고 나머지는 모두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0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</a:t>
            </a:r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265" y="4152006"/>
            <a:ext cx="5715000" cy="1371600"/>
          </a:xfrm>
          <a:prstGeom prst="rect">
            <a:avLst/>
          </a:prstGeom>
          <a:noFill/>
          <a:ln w="5715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3B8312-0EAB-4907-97B2-EE2C0174343C}"/>
              </a:ext>
            </a:extLst>
          </p:cNvPr>
          <p:cNvSpPr txBox="1"/>
          <p:nvPr/>
        </p:nvSpPr>
        <p:spPr>
          <a:xfrm>
            <a:off x="9525115" y="6457890"/>
            <a:ext cx="2666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데이터 다루기</a:t>
            </a:r>
          </a:p>
        </p:txBody>
      </p:sp>
    </p:spTree>
    <p:extLst>
      <p:ext uri="{BB962C8B-B14F-4D97-AF65-F5344CB8AC3E}">
        <p14:creationId xmlns:p14="http://schemas.microsoft.com/office/powerpoint/2010/main" val="20018429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88698" y="-447824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단어와 문자의 원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핫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인코딩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882015" y="1362015"/>
            <a:ext cx="94984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 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단어 수준의 원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핫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인코딩</a:t>
            </a:r>
            <a:endParaRPr lang="ko-KR" altLang="en-US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5AF5B5-03A1-4ACC-9441-D092FCD3C955}"/>
              </a:ext>
            </a:extLst>
          </p:cNvPr>
          <p:cNvSpPr txBox="1"/>
          <p:nvPr/>
        </p:nvSpPr>
        <p:spPr>
          <a:xfrm>
            <a:off x="9525115" y="6457890"/>
            <a:ext cx="2666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데이터 다루기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067" y="1362015"/>
            <a:ext cx="5638800" cy="509587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106" y="2940798"/>
            <a:ext cx="3486150" cy="320040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0603961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88698" y="-447824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단어와 문자의 원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핫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인코딩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932815" y="1497727"/>
            <a:ext cx="94984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문자 수준의 원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핫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인코딩</a:t>
            </a:r>
            <a:endParaRPr lang="ko-KR" altLang="en-US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338" y="2036336"/>
            <a:ext cx="5305425" cy="300990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657" y="3138423"/>
            <a:ext cx="4724400" cy="307657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029379-E494-45EE-ABFB-0E93E5757959}"/>
              </a:ext>
            </a:extLst>
          </p:cNvPr>
          <p:cNvSpPr txBox="1"/>
          <p:nvPr/>
        </p:nvSpPr>
        <p:spPr>
          <a:xfrm>
            <a:off x="9525115" y="6457890"/>
            <a:ext cx="2666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데이터 다루기</a:t>
            </a:r>
          </a:p>
        </p:txBody>
      </p:sp>
    </p:spTree>
    <p:extLst>
      <p:ext uri="{BB962C8B-B14F-4D97-AF65-F5344CB8AC3E}">
        <p14:creationId xmlns:p14="http://schemas.microsoft.com/office/powerpoint/2010/main" val="13443824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88698" y="-447824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단어와 문자의 원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핫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인코딩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39576" y="1490335"/>
            <a:ext cx="94984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</a:p>
          <a:p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케라스를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 단어 수준의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원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핫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인코딩</a:t>
            </a:r>
            <a:endParaRPr lang="ko-KR" altLang="en-US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255" y="1992930"/>
            <a:ext cx="5000625" cy="365760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120" y="3318569"/>
            <a:ext cx="4147484" cy="760372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2AF3AA-6685-4F64-93E7-56398B6B5E4F}"/>
              </a:ext>
            </a:extLst>
          </p:cNvPr>
          <p:cNvSpPr txBox="1"/>
          <p:nvPr/>
        </p:nvSpPr>
        <p:spPr>
          <a:xfrm>
            <a:off x="9525115" y="6457890"/>
            <a:ext cx="2666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데이터 다루기</a:t>
            </a:r>
          </a:p>
        </p:txBody>
      </p:sp>
    </p:spTree>
    <p:extLst>
      <p:ext uri="{BB962C8B-B14F-4D97-AF65-F5344CB8AC3E}">
        <p14:creationId xmlns:p14="http://schemas.microsoft.com/office/powerpoint/2010/main" val="1884963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14300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9539288" y="6457890"/>
            <a:ext cx="7029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5.1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신경망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33400" y="492051"/>
            <a:ext cx="3638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5.1.1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연산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226408-4E7B-417C-A1A1-D5AE65DEFFF1}"/>
              </a:ext>
            </a:extLst>
          </p:cNvPr>
          <p:cNvSpPr txBox="1"/>
          <p:nvPr/>
        </p:nvSpPr>
        <p:spPr>
          <a:xfrm>
            <a:off x="944227" y="1371336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층의 특징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7FC8A9-3A17-44DA-AC15-AD2D4476A2E6}"/>
              </a:ext>
            </a:extLst>
          </p:cNvPr>
          <p:cNvSpPr txBox="1"/>
          <p:nvPr/>
        </p:nvSpPr>
        <p:spPr>
          <a:xfrm>
            <a:off x="1010277" y="2100124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1.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학습된 패턴은 평행 이동 불변성을 가진다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-&gt;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효율적인 이미지 처리</a:t>
            </a:r>
            <a:endParaRPr lang="ko-KR" altLang="en-US" sz="28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7ACA582-2B43-481F-BFC7-5BBD36D49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212" y="3052303"/>
            <a:ext cx="4981575" cy="294322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5708689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88698" y="-447824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단어와 문자의 원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핫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인코딩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110841" y="1582668"/>
            <a:ext cx="97180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원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핫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인코딩의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변종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원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핫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해싱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고유한 토큰의 수가 너무 커서 모두 다루기 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어려울 때 사용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각 단어에 인덱스 할당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딕셔너리로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저장하는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대신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해싱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함수를 사용해 고정된 크기의 벡터로 변환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-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장점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메모리 절약 가능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단점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해시 충돌 가능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5D0465-1218-46EA-B4C8-392D9E31D5C4}"/>
              </a:ext>
            </a:extLst>
          </p:cNvPr>
          <p:cNvSpPr txBox="1"/>
          <p:nvPr/>
        </p:nvSpPr>
        <p:spPr>
          <a:xfrm>
            <a:off x="9525115" y="6457890"/>
            <a:ext cx="2666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데이터 다루기</a:t>
            </a:r>
          </a:p>
        </p:txBody>
      </p:sp>
    </p:spTree>
    <p:extLst>
      <p:ext uri="{BB962C8B-B14F-4D97-AF65-F5344CB8AC3E}">
        <p14:creationId xmlns:p14="http://schemas.microsoft.com/office/powerpoint/2010/main" val="30465421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98612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단어와 문자의 원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핫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인코딩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925046" y="1616101"/>
            <a:ext cx="94984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</a:t>
            </a:r>
          </a:p>
          <a:p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해싱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기법을 사용한 단어 수준의 원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핫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인코딩</a:t>
            </a:r>
            <a:endParaRPr lang="ko-KR" altLang="en-US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750" y="3077659"/>
            <a:ext cx="6343650" cy="252412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668" y="3077659"/>
            <a:ext cx="4381500" cy="319087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EE4566-9EBC-4663-ABF8-4808B60C9F7B}"/>
              </a:ext>
            </a:extLst>
          </p:cNvPr>
          <p:cNvSpPr txBox="1"/>
          <p:nvPr/>
        </p:nvSpPr>
        <p:spPr>
          <a:xfrm>
            <a:off x="9525115" y="6457890"/>
            <a:ext cx="2666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데이터 다루기</a:t>
            </a:r>
          </a:p>
        </p:txBody>
      </p:sp>
    </p:spTree>
    <p:extLst>
      <p:ext uri="{BB962C8B-B14F-4D97-AF65-F5344CB8AC3E}">
        <p14:creationId xmlns:p14="http://schemas.microsoft.com/office/powerpoint/2010/main" val="23701315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25506" y="-296484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단어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95375" y="1853327"/>
            <a:ext cx="94984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단어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단어를 밀집 단어 벡터로 표현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6096000" y="4224737"/>
            <a:ext cx="52980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원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핫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인코딩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/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단어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임베딩의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차이점</a:t>
            </a:r>
          </a:p>
        </p:txBody>
      </p:sp>
      <p:pic>
        <p:nvPicPr>
          <p:cNvPr id="9" name="Picture 8" descr="https://i.imgur.com/agTBWi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56045"/>
            <a:ext cx="5040560" cy="2245591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83" y="4168683"/>
            <a:ext cx="5438775" cy="205740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6558C6-6336-4D6C-A5A7-AD998E5A2B56}"/>
              </a:ext>
            </a:extLst>
          </p:cNvPr>
          <p:cNvSpPr txBox="1"/>
          <p:nvPr/>
        </p:nvSpPr>
        <p:spPr>
          <a:xfrm>
            <a:off x="9525115" y="6457890"/>
            <a:ext cx="2666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데이터 다루기</a:t>
            </a:r>
          </a:p>
        </p:txBody>
      </p:sp>
    </p:spTree>
    <p:extLst>
      <p:ext uri="{BB962C8B-B14F-4D97-AF65-F5344CB8AC3E}">
        <p14:creationId xmlns:p14="http://schemas.microsoft.com/office/powerpoint/2010/main" val="35784268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8554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단어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95375" y="1853327"/>
            <a:ext cx="94984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단어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임베딩을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만드는 방법들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1.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관심 대상인 문제와 함께 단어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임베딩을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학습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2.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사전 훈련된 단어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00E627-9C8D-46F3-8EF4-7768BC40BB64}"/>
              </a:ext>
            </a:extLst>
          </p:cNvPr>
          <p:cNvSpPr txBox="1"/>
          <p:nvPr/>
        </p:nvSpPr>
        <p:spPr>
          <a:xfrm>
            <a:off x="9525115" y="6457890"/>
            <a:ext cx="2666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데이터 다루기</a:t>
            </a:r>
          </a:p>
        </p:txBody>
      </p:sp>
    </p:spTree>
    <p:extLst>
      <p:ext uri="{BB962C8B-B14F-4D97-AF65-F5344CB8AC3E}">
        <p14:creationId xmlns:p14="http://schemas.microsoft.com/office/powerpoint/2010/main" val="3824942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25506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단어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95375" y="1853327"/>
            <a:ext cx="9498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(1) Embedding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층을 사용하여 단어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학습하기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75" y="2623968"/>
            <a:ext cx="5315124" cy="3137099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2054755" y="5946933"/>
            <a:ext cx="757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>
                <a:solidFill>
                  <a:schemeClr val="bg1"/>
                </a:solidFill>
              </a:rPr>
              <a:t>같은 의미를 뜻하는 단어가 한국어</a:t>
            </a:r>
            <a:r>
              <a:rPr lang="en-US" altLang="ko-KR" i="1" dirty="0">
                <a:solidFill>
                  <a:schemeClr val="bg1"/>
                </a:solidFill>
              </a:rPr>
              <a:t>, </a:t>
            </a:r>
            <a:r>
              <a:rPr lang="ko-KR" altLang="en-US" i="1" dirty="0">
                <a:solidFill>
                  <a:schemeClr val="bg1"/>
                </a:solidFill>
              </a:rPr>
              <a:t>영어에서 다른 단어 분포를 보인다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FBF36F-461D-45C7-A58A-DDA5968F4E1B}"/>
              </a:ext>
            </a:extLst>
          </p:cNvPr>
          <p:cNvSpPr txBox="1"/>
          <p:nvPr/>
        </p:nvSpPr>
        <p:spPr>
          <a:xfrm>
            <a:off x="9525115" y="6457890"/>
            <a:ext cx="2666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데이터 다루기</a:t>
            </a:r>
          </a:p>
        </p:txBody>
      </p:sp>
    </p:spTree>
    <p:extLst>
      <p:ext uri="{BB962C8B-B14F-4D97-AF65-F5344CB8AC3E}">
        <p14:creationId xmlns:p14="http://schemas.microsoft.com/office/powerpoint/2010/main" val="17409382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단어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131234" y="1633086"/>
            <a:ext cx="9498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(1) Embedding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층을 사용하여 단어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학습하기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Picture 2" descr="https://wikidocs.net/images/page/33793/lookup_tab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330" y="2432495"/>
            <a:ext cx="8784976" cy="3735182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73937" y="2699821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(embedding </a:t>
            </a:r>
            <a:r>
              <a:rPr lang="ko-KR" altLang="en-US" dirty="0"/>
              <a:t>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BA7F89-3B74-4260-B6FA-B4197C03C003}"/>
              </a:ext>
            </a:extLst>
          </p:cNvPr>
          <p:cNvSpPr txBox="1"/>
          <p:nvPr/>
        </p:nvSpPr>
        <p:spPr>
          <a:xfrm>
            <a:off x="9525115" y="6457890"/>
            <a:ext cx="2666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데이터 다루기</a:t>
            </a:r>
          </a:p>
        </p:txBody>
      </p:sp>
    </p:spTree>
    <p:extLst>
      <p:ext uri="{BB962C8B-B14F-4D97-AF65-F5344CB8AC3E}">
        <p14:creationId xmlns:p14="http://schemas.microsoft.com/office/powerpoint/2010/main" val="16448134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16541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단어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95375" y="1853327"/>
            <a:ext cx="9498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 Embedding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층의 객체 생성하기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269" y="2659557"/>
            <a:ext cx="9764103" cy="1293877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76FDA2-086D-4BC2-AC9D-539A041FA33A}"/>
              </a:ext>
            </a:extLst>
          </p:cNvPr>
          <p:cNvSpPr txBox="1"/>
          <p:nvPr/>
        </p:nvSpPr>
        <p:spPr>
          <a:xfrm>
            <a:off x="9525115" y="6457890"/>
            <a:ext cx="2666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데이터 다루기</a:t>
            </a:r>
          </a:p>
        </p:txBody>
      </p:sp>
    </p:spTree>
    <p:extLst>
      <p:ext uri="{BB962C8B-B14F-4D97-AF65-F5344CB8AC3E}">
        <p14:creationId xmlns:p14="http://schemas.microsoft.com/office/powerpoint/2010/main" val="24299821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98612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단어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86411" y="1453217"/>
            <a:ext cx="9498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 Embedding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층에 사용할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IMDB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로드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633" y="2235039"/>
            <a:ext cx="8402407" cy="3120192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B192D0-306B-4139-B6A4-952E3DC90D07}"/>
              </a:ext>
            </a:extLst>
          </p:cNvPr>
          <p:cNvSpPr txBox="1"/>
          <p:nvPr/>
        </p:nvSpPr>
        <p:spPr>
          <a:xfrm>
            <a:off x="9525115" y="6457890"/>
            <a:ext cx="2666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데이터 다루기</a:t>
            </a:r>
          </a:p>
        </p:txBody>
      </p:sp>
    </p:spTree>
    <p:extLst>
      <p:ext uri="{BB962C8B-B14F-4D97-AF65-F5344CB8AC3E}">
        <p14:creationId xmlns:p14="http://schemas.microsoft.com/office/powerpoint/2010/main" val="29128541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16541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단어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760641" y="1240490"/>
            <a:ext cx="9701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 IMDB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데이터에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Embedding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층과 분류기 사용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99" y="1953951"/>
            <a:ext cx="6362700" cy="334327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701" y="1953951"/>
            <a:ext cx="5029200" cy="194310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5145F3-26A8-4464-993B-B44B39BBC4AB}"/>
              </a:ext>
            </a:extLst>
          </p:cNvPr>
          <p:cNvSpPr txBox="1"/>
          <p:nvPr/>
        </p:nvSpPr>
        <p:spPr>
          <a:xfrm>
            <a:off x="9525115" y="6457890"/>
            <a:ext cx="2666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데이터 다루기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5601" y="4499285"/>
            <a:ext cx="8639175" cy="200977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4463909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16542" y="-367963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단어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23658" y="1853327"/>
            <a:ext cx="97012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(2)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사전 훈련된 단어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사용하기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- Word2vec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- </a:t>
            </a:r>
            <a:r>
              <a:rPr lang="en-US" altLang="ko-KR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GloVe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568" y="2723614"/>
            <a:ext cx="5857875" cy="308610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8888365" y="2723614"/>
            <a:ext cx="1364078" cy="367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Word2vec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FF6B95-E08D-4298-84DA-E7868E9959D9}"/>
              </a:ext>
            </a:extLst>
          </p:cNvPr>
          <p:cNvSpPr txBox="1"/>
          <p:nvPr/>
        </p:nvSpPr>
        <p:spPr>
          <a:xfrm>
            <a:off x="9525115" y="6457890"/>
            <a:ext cx="2666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데이터 다루기</a:t>
            </a:r>
          </a:p>
        </p:txBody>
      </p:sp>
    </p:spTree>
    <p:extLst>
      <p:ext uri="{BB962C8B-B14F-4D97-AF65-F5344CB8AC3E}">
        <p14:creationId xmlns:p14="http://schemas.microsoft.com/office/powerpoint/2010/main" val="200519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14300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9539288" y="6457890"/>
            <a:ext cx="7029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5.1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신경망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33400" y="492051"/>
            <a:ext cx="3638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5.1.1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연산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226408-4E7B-417C-A1A1-D5AE65DEFFF1}"/>
              </a:ext>
            </a:extLst>
          </p:cNvPr>
          <p:cNvSpPr txBox="1"/>
          <p:nvPr/>
        </p:nvSpPr>
        <p:spPr>
          <a:xfrm>
            <a:off x="944227" y="1371336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층의 특징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B72D57-0B9B-43E5-B573-0B9FD85D2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004" y="3267506"/>
            <a:ext cx="4215992" cy="3428569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7FC8A9-3A17-44DA-AC15-AD2D4476A2E6}"/>
              </a:ext>
            </a:extLst>
          </p:cNvPr>
          <p:cNvSpPr txBox="1"/>
          <p:nvPr/>
        </p:nvSpPr>
        <p:spPr>
          <a:xfrm>
            <a:off x="1010277" y="2100124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2.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신경망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은 패턴의 공간적 계층 구조를 학습할 수 있다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576E1F-DA78-4A29-99E5-9809D5C88EA8}"/>
              </a:ext>
            </a:extLst>
          </p:cNvPr>
          <p:cNvSpPr txBox="1"/>
          <p:nvPr/>
        </p:nvSpPr>
        <p:spPr>
          <a:xfrm>
            <a:off x="2030005" y="2623344"/>
            <a:ext cx="7477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복잡하고 추상적인 시각적 개념을 효과적으로 학습</a:t>
            </a:r>
          </a:p>
        </p:txBody>
      </p:sp>
    </p:spTree>
    <p:extLst>
      <p:ext uri="{BB962C8B-B14F-4D97-AF65-F5344CB8AC3E}">
        <p14:creationId xmlns:p14="http://schemas.microsoft.com/office/powerpoint/2010/main" val="35660889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07576" y="-35298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6.1.3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모든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내용을 적용하기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</a:t>
            </a:r>
          </a:p>
          <a:p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원본 텍스트 에서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까지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95375" y="1853327"/>
            <a:ext cx="9701256" cy="1255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원본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IMDB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내려받기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 IMDB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원본 데이터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전처리하기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440" y="3247965"/>
            <a:ext cx="4733925" cy="320992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CE8566-1528-4239-A8DD-5DCBB4F82B08}"/>
              </a:ext>
            </a:extLst>
          </p:cNvPr>
          <p:cNvSpPr txBox="1"/>
          <p:nvPr/>
        </p:nvSpPr>
        <p:spPr>
          <a:xfrm>
            <a:off x="9525115" y="6457890"/>
            <a:ext cx="2666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데이터 다루기</a:t>
            </a:r>
          </a:p>
        </p:txBody>
      </p:sp>
    </p:spTree>
    <p:extLst>
      <p:ext uri="{BB962C8B-B14F-4D97-AF65-F5344CB8AC3E}">
        <p14:creationId xmlns:p14="http://schemas.microsoft.com/office/powerpoint/2010/main" val="3571293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52400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151120-5419-408E-8561-F8E0466D4DC6}"/>
              </a:ext>
            </a:extLst>
          </p:cNvPr>
          <p:cNvSpPr txBox="1"/>
          <p:nvPr/>
        </p:nvSpPr>
        <p:spPr>
          <a:xfrm>
            <a:off x="9525115" y="6457890"/>
            <a:ext cx="2666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데이터 다루기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903" y="1608609"/>
            <a:ext cx="5001542" cy="5114033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938189" y="1885054"/>
            <a:ext cx="97012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토큰화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9 IMDB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원본 데이터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토큰화 하기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en-US" altLang="ko-KR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GloVe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단어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내려받기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0246" y="5960171"/>
            <a:ext cx="3036676" cy="759169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399983" y="280461"/>
            <a:ext cx="107776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6.1.3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모든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내용을 적용하기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</a:t>
            </a:r>
          </a:p>
          <a:p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원본 텍스트 에서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까지</a:t>
            </a:r>
          </a:p>
        </p:txBody>
      </p:sp>
    </p:spTree>
    <p:extLst>
      <p:ext uri="{BB962C8B-B14F-4D97-AF65-F5344CB8AC3E}">
        <p14:creationId xmlns:p14="http://schemas.microsoft.com/office/powerpoint/2010/main" val="13877485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07576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6.1.3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모든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내용을 적용하기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</a:t>
            </a:r>
          </a:p>
          <a:p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원본 텍스트 에서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까지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95375" y="1853327"/>
            <a:ext cx="970125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전처리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10 </a:t>
            </a:r>
            <a:r>
              <a:rPr lang="en-US" altLang="ko-KR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GloVe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단어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파일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파싱하기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11 </a:t>
            </a:r>
            <a:r>
              <a:rPr lang="en-US" altLang="ko-KR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GloVe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단어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행렬 준비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538" y="2973093"/>
            <a:ext cx="4895850" cy="208597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551" y="4581230"/>
            <a:ext cx="3238272" cy="44976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8EA4A3-81FD-4BE6-83C9-4096F79880FD}"/>
              </a:ext>
            </a:extLst>
          </p:cNvPr>
          <p:cNvSpPr txBox="1"/>
          <p:nvPr/>
        </p:nvSpPr>
        <p:spPr>
          <a:xfrm>
            <a:off x="9525115" y="6457890"/>
            <a:ext cx="2666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데이터 다루기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7206" y="5153920"/>
            <a:ext cx="4114800" cy="158115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862054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70329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6.1.3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모든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내용을 적용하기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</a:t>
            </a:r>
          </a:p>
          <a:p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원본 텍스트 에서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까지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95375" y="1853327"/>
            <a:ext cx="97012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 정의하기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12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 정의하기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987" y="3055113"/>
            <a:ext cx="4619625" cy="155257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306" y="3055113"/>
            <a:ext cx="4505325" cy="247650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2B9B44-CFF6-45DC-9D21-743BA8C899DE}"/>
              </a:ext>
            </a:extLst>
          </p:cNvPr>
          <p:cNvSpPr txBox="1"/>
          <p:nvPr/>
        </p:nvSpPr>
        <p:spPr>
          <a:xfrm>
            <a:off x="9525115" y="6457890"/>
            <a:ext cx="2666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데이터 다루기</a:t>
            </a:r>
          </a:p>
        </p:txBody>
      </p:sp>
    </p:spTree>
    <p:extLst>
      <p:ext uri="{BB962C8B-B14F-4D97-AF65-F5344CB8AC3E}">
        <p14:creationId xmlns:p14="http://schemas.microsoft.com/office/powerpoint/2010/main" val="24232572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07577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6.1.3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모든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내용을 적용하기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</a:t>
            </a:r>
          </a:p>
          <a:p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원본 텍스트 에서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까지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95375" y="1853327"/>
            <a:ext cx="970125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모델에 </a:t>
            </a:r>
            <a:r>
              <a:rPr lang="en-US" altLang="ko-KR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GloVe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로드하기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13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사전 훈련된 단어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임베딩을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Embedding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층에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로드하기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503" y="4122481"/>
            <a:ext cx="5565861" cy="81135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2DB181-5A46-4A15-AE18-E19B7A32D1C7}"/>
              </a:ext>
            </a:extLst>
          </p:cNvPr>
          <p:cNvSpPr txBox="1"/>
          <p:nvPr/>
        </p:nvSpPr>
        <p:spPr>
          <a:xfrm>
            <a:off x="9525115" y="6457890"/>
            <a:ext cx="2666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데이터 다루기</a:t>
            </a:r>
          </a:p>
        </p:txBody>
      </p:sp>
    </p:spTree>
    <p:extLst>
      <p:ext uri="{BB962C8B-B14F-4D97-AF65-F5344CB8AC3E}">
        <p14:creationId xmlns:p14="http://schemas.microsoft.com/office/powerpoint/2010/main" val="40254328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43436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6.1.3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모든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내용을 적용하기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</a:t>
            </a:r>
          </a:p>
          <a:p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원본 텍스트 에서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까지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95375" y="1853327"/>
            <a:ext cx="97012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 훈련과 평가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14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훈련과 평가하기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75" y="3214955"/>
            <a:ext cx="8324850" cy="352425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29" y="1955071"/>
            <a:ext cx="3819525" cy="140970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69D4FC-0985-4BD6-918E-FC6FCF80AD6F}"/>
              </a:ext>
            </a:extLst>
          </p:cNvPr>
          <p:cNvSpPr txBox="1"/>
          <p:nvPr/>
        </p:nvSpPr>
        <p:spPr>
          <a:xfrm>
            <a:off x="9525115" y="6457890"/>
            <a:ext cx="2666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데이터 다루기</a:t>
            </a:r>
          </a:p>
        </p:txBody>
      </p:sp>
    </p:spTree>
    <p:extLst>
      <p:ext uri="{BB962C8B-B14F-4D97-AF65-F5344CB8AC3E}">
        <p14:creationId xmlns:p14="http://schemas.microsoft.com/office/powerpoint/2010/main" val="18330189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98612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982CF8-08D3-4B55-B363-079FB4C9FD2C}"/>
              </a:ext>
            </a:extLst>
          </p:cNvPr>
          <p:cNvSpPr txBox="1"/>
          <p:nvPr/>
        </p:nvSpPr>
        <p:spPr>
          <a:xfrm>
            <a:off x="9525115" y="6457890"/>
            <a:ext cx="2666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데이터 다루기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6.1.3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모든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내용을 적용하기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</a:t>
            </a:r>
          </a:p>
          <a:p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원본 텍스트 에서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까지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95375" y="1853327"/>
            <a:ext cx="97012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 훈련과 평가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15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결과 그래프 그리기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938" y="2930545"/>
            <a:ext cx="4105275" cy="375285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67922"/>
            <a:ext cx="3725574" cy="4790023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5603964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43436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6.1.3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모든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내용을 적용하기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</a:t>
            </a:r>
          </a:p>
          <a:p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원본 텍스트 에서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까지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95375" y="1853327"/>
            <a:ext cx="97012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16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사전 훈련된 단어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임베딩을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사용하지 않고 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같은 모델 훈련하기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093" y="2930545"/>
            <a:ext cx="7407906" cy="3746527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854" y="2454342"/>
            <a:ext cx="4537495" cy="2800923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46DD4F-E071-4CBA-B1DB-5AF0CED795CD}"/>
              </a:ext>
            </a:extLst>
          </p:cNvPr>
          <p:cNvSpPr txBox="1"/>
          <p:nvPr/>
        </p:nvSpPr>
        <p:spPr>
          <a:xfrm>
            <a:off x="9525115" y="6457890"/>
            <a:ext cx="2666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데이터 다루기</a:t>
            </a:r>
          </a:p>
        </p:txBody>
      </p:sp>
    </p:spTree>
    <p:extLst>
      <p:ext uri="{BB962C8B-B14F-4D97-AF65-F5344CB8AC3E}">
        <p14:creationId xmlns:p14="http://schemas.microsoft.com/office/powerpoint/2010/main" val="29595916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25506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6.1.3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모든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내용을 적용하기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</a:t>
            </a:r>
          </a:p>
          <a:p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원본 텍스트 에서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까지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674034" y="1850424"/>
            <a:ext cx="97012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사전 훈련된 단어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임베딩을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사용하지 않고 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같은 모델 훈련하기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양을 늘렸을 때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994" y="1915929"/>
            <a:ext cx="3345012" cy="4440933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59" y="3222917"/>
            <a:ext cx="7950776" cy="313394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DB48B8-1CE7-45E3-AE65-5840C521450E}"/>
              </a:ext>
            </a:extLst>
          </p:cNvPr>
          <p:cNvSpPr txBox="1"/>
          <p:nvPr/>
        </p:nvSpPr>
        <p:spPr>
          <a:xfrm>
            <a:off x="9525115" y="6457890"/>
            <a:ext cx="2666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데이터 다루기</a:t>
            </a:r>
          </a:p>
        </p:txBody>
      </p:sp>
    </p:spTree>
    <p:extLst>
      <p:ext uri="{BB962C8B-B14F-4D97-AF65-F5344CB8AC3E}">
        <p14:creationId xmlns:p14="http://schemas.microsoft.com/office/powerpoint/2010/main" val="32356465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7283" y="-367963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6.1.3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모든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내용을 적용하기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</a:t>
            </a:r>
          </a:p>
          <a:p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원본 텍스트 에서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까지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95375" y="1853327"/>
            <a:ext cx="97012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테스트 데이터에서의 모델 평가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17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테스트 데이터 토큰화 하기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18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테스트 세트에서 모델 평가하기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422987"/>
            <a:ext cx="4724400" cy="333375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560" y="3474333"/>
            <a:ext cx="3878199" cy="55245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9560" y="4195657"/>
            <a:ext cx="4680565" cy="618389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57F092-9F2B-42B1-9FEF-BD645BCFC31E}"/>
              </a:ext>
            </a:extLst>
          </p:cNvPr>
          <p:cNvSpPr txBox="1"/>
          <p:nvPr/>
        </p:nvSpPr>
        <p:spPr>
          <a:xfrm>
            <a:off x="9525115" y="6457890"/>
            <a:ext cx="2666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데이터 다루기</a:t>
            </a:r>
          </a:p>
        </p:txBody>
      </p:sp>
    </p:spTree>
    <p:extLst>
      <p:ext uri="{BB962C8B-B14F-4D97-AF65-F5344CB8AC3E}">
        <p14:creationId xmlns:p14="http://schemas.microsoft.com/office/powerpoint/2010/main" val="3077285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14300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9539288" y="6457890"/>
            <a:ext cx="7029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5.1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신경망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33400" y="492051"/>
            <a:ext cx="3638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5.1.1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연산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4FC18EE-528B-4EC6-A0CA-065044D60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5" y="1199937"/>
            <a:ext cx="10572750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9970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07091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95375" y="1853327"/>
            <a:ext cx="1026331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원본 텍스트를 신경망이 처리할 수 있는 형태로 변환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#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모델에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Embedding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층을 추가하여 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어떤 작업에 특화된 토큰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학습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데이터가 부족한 자연어 처리 문제에서 사전 훈련된 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임베딩을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사용하여 성능 향상을 꾀함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0CA10F-BFCC-467C-A7FD-DEDF5FDB139F}"/>
              </a:ext>
            </a:extLst>
          </p:cNvPr>
          <p:cNvSpPr txBox="1"/>
          <p:nvPr/>
        </p:nvSpPr>
        <p:spPr>
          <a:xfrm>
            <a:off x="9525115" y="6457890"/>
            <a:ext cx="2666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데이터 다루기</a:t>
            </a:r>
          </a:p>
        </p:txBody>
      </p:sp>
    </p:spTree>
    <p:extLst>
      <p:ext uri="{BB962C8B-B14F-4D97-AF65-F5344CB8AC3E}">
        <p14:creationId xmlns:p14="http://schemas.microsoft.com/office/powerpoint/2010/main" val="12990349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14300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86ACBF-C9AE-486D-8553-845CDB6DFF0D}"/>
              </a:ext>
            </a:extLst>
          </p:cNvPr>
          <p:cNvSpPr txBox="1"/>
          <p:nvPr/>
        </p:nvSpPr>
        <p:spPr>
          <a:xfrm>
            <a:off x="2506438" y="2967335"/>
            <a:ext cx="7179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6.2 </a:t>
            </a:r>
            <a:r>
              <a:rPr lang="ko-KR" altLang="en-US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 이해하기</a:t>
            </a:r>
          </a:p>
        </p:txBody>
      </p:sp>
    </p:spTree>
    <p:extLst>
      <p:ext uri="{BB962C8B-B14F-4D97-AF65-F5344CB8AC3E}">
        <p14:creationId xmlns:p14="http://schemas.microsoft.com/office/powerpoint/2010/main" val="14446277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25506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 이해하기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95375" y="1638200"/>
            <a:ext cx="98438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피드포워드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네트워크는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n-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그램 언어모델과 유사하게 앞의 </a:t>
            </a:r>
            <a:b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n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개의 단어를 참고해 다음 단어를 예측함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026" name="Picture 2" descr="https://wikidocs.net/images/page/45609/nnlm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3" y="2926869"/>
            <a:ext cx="7944553" cy="3407256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AD8AFC-98E5-4BB4-A893-87BDA8B964FC}"/>
              </a:ext>
            </a:extLst>
          </p:cNvPr>
          <p:cNvSpPr txBox="1"/>
          <p:nvPr/>
        </p:nvSpPr>
        <p:spPr>
          <a:xfrm>
            <a:off x="9412941" y="6457890"/>
            <a:ext cx="2779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 이해하기</a:t>
            </a:r>
          </a:p>
        </p:txBody>
      </p:sp>
    </p:spTree>
    <p:extLst>
      <p:ext uri="{BB962C8B-B14F-4D97-AF65-F5344CB8AC3E}">
        <p14:creationId xmlns:p14="http://schemas.microsoft.com/office/powerpoint/2010/main" val="36531318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72142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 이해하기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47923" y="1475802"/>
            <a:ext cx="98438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RNN(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순환신경망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은 입력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(x)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받아 출력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(y)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만들고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 </a:t>
            </a:r>
            <a:b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출력을 다시 입력으로 받음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Picture 8" descr="https://t1.daumcdn.net/cfile/tistory/997C79465BD1989C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53" y="2797061"/>
            <a:ext cx="9940094" cy="3066884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2487C2-7D67-42C4-AA88-0A250D9CE02F}"/>
              </a:ext>
            </a:extLst>
          </p:cNvPr>
          <p:cNvSpPr txBox="1"/>
          <p:nvPr/>
        </p:nvSpPr>
        <p:spPr>
          <a:xfrm>
            <a:off x="9412941" y="6457890"/>
            <a:ext cx="2779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 이해하기</a:t>
            </a:r>
          </a:p>
        </p:txBody>
      </p:sp>
    </p:spTree>
    <p:extLst>
      <p:ext uri="{BB962C8B-B14F-4D97-AF65-F5344CB8AC3E}">
        <p14:creationId xmlns:p14="http://schemas.microsoft.com/office/powerpoint/2010/main" val="136935493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 이해하기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397509" y="1534471"/>
            <a:ext cx="9843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의사코드로 표현한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RNN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380" y="2306974"/>
            <a:ext cx="6699145" cy="115502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380" y="3900823"/>
            <a:ext cx="6774416" cy="115502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A93916-4699-439A-BFFA-D6DD14CCF0C1}"/>
              </a:ext>
            </a:extLst>
          </p:cNvPr>
          <p:cNvSpPr txBox="1"/>
          <p:nvPr/>
        </p:nvSpPr>
        <p:spPr>
          <a:xfrm>
            <a:off x="9412941" y="6457890"/>
            <a:ext cx="2779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 이해하기</a:t>
            </a:r>
          </a:p>
        </p:txBody>
      </p:sp>
    </p:spTree>
    <p:extLst>
      <p:ext uri="{BB962C8B-B14F-4D97-AF65-F5344CB8AC3E}">
        <p14:creationId xmlns:p14="http://schemas.microsoft.com/office/powerpoint/2010/main" val="11010247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70753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 이해하기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47923" y="1412478"/>
            <a:ext cx="9843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21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넘파이로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구현한 간단한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RNN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082" y="2177970"/>
            <a:ext cx="9353550" cy="402907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61F786-8DAD-4BB0-A646-E14E5ADF2B82}"/>
              </a:ext>
            </a:extLst>
          </p:cNvPr>
          <p:cNvSpPr txBox="1"/>
          <p:nvPr/>
        </p:nvSpPr>
        <p:spPr>
          <a:xfrm>
            <a:off x="9412941" y="6457890"/>
            <a:ext cx="2779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 이해하기</a:t>
            </a:r>
          </a:p>
        </p:txBody>
      </p:sp>
    </p:spTree>
    <p:extLst>
      <p:ext uri="{BB962C8B-B14F-4D97-AF65-F5344CB8AC3E}">
        <p14:creationId xmlns:p14="http://schemas.microsoft.com/office/powerpoint/2010/main" val="28570583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6.2.1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케라스의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순환층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170875" y="1508591"/>
            <a:ext cx="10187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en-US" altLang="ko-KR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simpleRNN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031" y="2168717"/>
            <a:ext cx="3883727" cy="1636402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031" y="4446390"/>
            <a:ext cx="3942807" cy="929696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6308" y="2186840"/>
            <a:ext cx="4505325" cy="189547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6782" y="4446390"/>
            <a:ext cx="4524375" cy="178117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A8493D-60D1-4066-9D6B-52C9BB14DE11}"/>
              </a:ext>
            </a:extLst>
          </p:cNvPr>
          <p:cNvSpPr txBox="1"/>
          <p:nvPr/>
        </p:nvSpPr>
        <p:spPr>
          <a:xfrm>
            <a:off x="9412941" y="6457890"/>
            <a:ext cx="2779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 이해하기</a:t>
            </a:r>
          </a:p>
        </p:txBody>
      </p:sp>
    </p:spTree>
    <p:extLst>
      <p:ext uri="{BB962C8B-B14F-4D97-AF65-F5344CB8AC3E}">
        <p14:creationId xmlns:p14="http://schemas.microsoft.com/office/powerpoint/2010/main" val="34972269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61365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6.2.1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케라스의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순환층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02091" y="1473348"/>
            <a:ext cx="10187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en-US" altLang="ko-KR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simpleRNN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사용하여 마지막 타임스텝의 출력 얻기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361" y="2299710"/>
            <a:ext cx="4746980" cy="134892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5689" y="2299712"/>
            <a:ext cx="4919246" cy="2953606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826719-7C64-4D8D-AB1F-27A390FBF32B}"/>
              </a:ext>
            </a:extLst>
          </p:cNvPr>
          <p:cNvSpPr txBox="1"/>
          <p:nvPr/>
        </p:nvSpPr>
        <p:spPr>
          <a:xfrm>
            <a:off x="9412941" y="6457890"/>
            <a:ext cx="2779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 이해하기</a:t>
            </a:r>
          </a:p>
        </p:txBody>
      </p:sp>
    </p:spTree>
    <p:extLst>
      <p:ext uri="{BB962C8B-B14F-4D97-AF65-F5344CB8AC3E}">
        <p14:creationId xmlns:p14="http://schemas.microsoft.com/office/powerpoint/2010/main" val="36407505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43859" y="-298264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6.2.1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케라스의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순환층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02091" y="1439453"/>
            <a:ext cx="10187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22 IMDB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전처리하기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106" y="2231920"/>
            <a:ext cx="6354027" cy="3075186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2403" y="4051660"/>
            <a:ext cx="2511246" cy="1244412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DEAA52-8400-4BB8-B381-27F97F389352}"/>
              </a:ext>
            </a:extLst>
          </p:cNvPr>
          <p:cNvSpPr txBox="1"/>
          <p:nvPr/>
        </p:nvSpPr>
        <p:spPr>
          <a:xfrm>
            <a:off x="9412941" y="6457890"/>
            <a:ext cx="2779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 이해하기</a:t>
            </a:r>
          </a:p>
        </p:txBody>
      </p:sp>
    </p:spTree>
    <p:extLst>
      <p:ext uri="{BB962C8B-B14F-4D97-AF65-F5344CB8AC3E}">
        <p14:creationId xmlns:p14="http://schemas.microsoft.com/office/powerpoint/2010/main" val="1353866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52824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6.2.1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케라스의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순환층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875949" y="1396448"/>
            <a:ext cx="101878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23 Embedding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층과 </a:t>
            </a:r>
            <a:r>
              <a:rPr lang="en-US" altLang="ko-KR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SimpleRNN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층을 사용한 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모델 훈련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888" y="2538103"/>
            <a:ext cx="5698165" cy="2150438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888" y="4989382"/>
            <a:ext cx="9279753" cy="1344743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A4A508-043E-4A45-AD7F-45557CD740C5}"/>
              </a:ext>
            </a:extLst>
          </p:cNvPr>
          <p:cNvSpPr txBox="1"/>
          <p:nvPr/>
        </p:nvSpPr>
        <p:spPr>
          <a:xfrm>
            <a:off x="9412941" y="6457890"/>
            <a:ext cx="2779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 이해하기</a:t>
            </a:r>
          </a:p>
        </p:txBody>
      </p:sp>
    </p:spTree>
    <p:extLst>
      <p:ext uri="{BB962C8B-B14F-4D97-AF65-F5344CB8AC3E}">
        <p14:creationId xmlns:p14="http://schemas.microsoft.com/office/powerpoint/2010/main" val="954922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14300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9539288" y="6457890"/>
            <a:ext cx="7029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5.1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신경망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33400" y="492051"/>
            <a:ext cx="3638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5.1.1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연산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554E6B-AE6C-46BE-ACC6-8FD923FEB76B}"/>
              </a:ext>
            </a:extLst>
          </p:cNvPr>
          <p:cNvSpPr txBox="1"/>
          <p:nvPr/>
        </p:nvSpPr>
        <p:spPr>
          <a:xfrm>
            <a:off x="944227" y="1371336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경계 문제와 패딩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71D80E-C334-4800-864E-A98B59F77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412" y="1890606"/>
            <a:ext cx="7877175" cy="4572000"/>
          </a:xfrm>
          <a:prstGeom prst="rect">
            <a:avLst/>
          </a:prstGeom>
          <a:ln w="76200">
            <a:solidFill>
              <a:srgbClr val="CC99FF"/>
            </a:solidFill>
          </a:ln>
        </p:spPr>
      </p:pic>
    </p:spTree>
    <p:extLst>
      <p:ext uri="{BB962C8B-B14F-4D97-AF65-F5344CB8AC3E}">
        <p14:creationId xmlns:p14="http://schemas.microsoft.com/office/powerpoint/2010/main" val="26772434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34896" y="-361951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6.2.1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케라스의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순환층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24633" y="1346771"/>
            <a:ext cx="3781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24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결과 그래프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817" y="623887"/>
            <a:ext cx="4143375" cy="561022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753" y="2053151"/>
            <a:ext cx="4207935" cy="4033884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524985-C1A0-4522-B86A-096FD1B81816}"/>
              </a:ext>
            </a:extLst>
          </p:cNvPr>
          <p:cNvSpPr txBox="1"/>
          <p:nvPr/>
        </p:nvSpPr>
        <p:spPr>
          <a:xfrm>
            <a:off x="9412941" y="6457890"/>
            <a:ext cx="2779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 이해하기</a:t>
            </a:r>
          </a:p>
        </p:txBody>
      </p:sp>
    </p:spTree>
    <p:extLst>
      <p:ext uri="{BB962C8B-B14F-4D97-AF65-F5344CB8AC3E}">
        <p14:creationId xmlns:p14="http://schemas.microsoft.com/office/powerpoint/2010/main" val="39012477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264677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6.2.2 LSTM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 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GRU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 이해하기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402557" y="1665068"/>
            <a:ext cx="101878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RNN</a:t>
            </a: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LSTM</a:t>
            </a:r>
          </a:p>
        </p:txBody>
      </p:sp>
      <p:pic>
        <p:nvPicPr>
          <p:cNvPr id="10" name="Picture 2" descr="http://i.imgur.com/jKodJ1u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329" y="1571313"/>
            <a:ext cx="6181342" cy="4865891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F56FA7-BE88-40AF-81A6-D32938E55D73}"/>
              </a:ext>
            </a:extLst>
          </p:cNvPr>
          <p:cNvSpPr txBox="1"/>
          <p:nvPr/>
        </p:nvSpPr>
        <p:spPr>
          <a:xfrm>
            <a:off x="9412941" y="6457890"/>
            <a:ext cx="2779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 이해하기</a:t>
            </a:r>
          </a:p>
        </p:txBody>
      </p:sp>
    </p:spTree>
    <p:extLst>
      <p:ext uri="{BB962C8B-B14F-4D97-AF65-F5344CB8AC3E}">
        <p14:creationId xmlns:p14="http://schemas.microsoft.com/office/powerpoint/2010/main" val="420582142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37774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6.2.2 LSTM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 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GRU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 이해하기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740834" y="1853327"/>
            <a:ext cx="101878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LSTM</a:t>
            </a: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GRU</a:t>
            </a:r>
          </a:p>
        </p:txBody>
      </p:sp>
      <p:pic>
        <p:nvPicPr>
          <p:cNvPr id="7" name="Picture 4" descr="https://t1.daumcdn.net/cfile/tistory/9905CF385BD5F5EC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593" y="1853327"/>
            <a:ext cx="4416425" cy="2122039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s://t1.daumcdn.net/cfile/tistory/99F0EC3E5BD5F6460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593" y="4323649"/>
            <a:ext cx="3312368" cy="2194734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BE6B83-6F2B-4934-B879-CF9315170FE5}"/>
              </a:ext>
            </a:extLst>
          </p:cNvPr>
          <p:cNvSpPr txBox="1"/>
          <p:nvPr/>
        </p:nvSpPr>
        <p:spPr>
          <a:xfrm>
            <a:off x="9412941" y="6457890"/>
            <a:ext cx="2779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 이해하기</a:t>
            </a:r>
          </a:p>
        </p:txBody>
      </p:sp>
    </p:spTree>
    <p:extLst>
      <p:ext uri="{BB962C8B-B14F-4D97-AF65-F5344CB8AC3E}">
        <p14:creationId xmlns:p14="http://schemas.microsoft.com/office/powerpoint/2010/main" val="32224209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28810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6.2.2 LSTM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 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GRU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 이해하기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02091" y="1505713"/>
            <a:ext cx="10187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25 LSTM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구조의 의사코드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764" y="2364439"/>
            <a:ext cx="8976637" cy="2225489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0F78D6-A3E8-4E4F-8303-E484073449B0}"/>
              </a:ext>
            </a:extLst>
          </p:cNvPr>
          <p:cNvSpPr txBox="1"/>
          <p:nvPr/>
        </p:nvSpPr>
        <p:spPr>
          <a:xfrm>
            <a:off x="9412941" y="6457890"/>
            <a:ext cx="2779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 이해하기</a:t>
            </a:r>
          </a:p>
        </p:txBody>
      </p:sp>
    </p:spTree>
    <p:extLst>
      <p:ext uri="{BB962C8B-B14F-4D97-AF65-F5344CB8AC3E}">
        <p14:creationId xmlns:p14="http://schemas.microsoft.com/office/powerpoint/2010/main" val="26618606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72103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6.2.3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케라스를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 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LSTM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68113" y="1231761"/>
            <a:ext cx="10187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27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케라스에서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LSTM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 사용하기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267" y="4133850"/>
            <a:ext cx="8610600" cy="220027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875" y="1914227"/>
            <a:ext cx="3355079" cy="2675702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D41F82-C7F6-44D7-B7C1-977711EBE1CB}"/>
              </a:ext>
            </a:extLst>
          </p:cNvPr>
          <p:cNvSpPr txBox="1"/>
          <p:nvPr/>
        </p:nvSpPr>
        <p:spPr>
          <a:xfrm>
            <a:off x="9412941" y="6457890"/>
            <a:ext cx="2779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 이해하기</a:t>
            </a:r>
          </a:p>
        </p:txBody>
      </p:sp>
    </p:spTree>
    <p:extLst>
      <p:ext uri="{BB962C8B-B14F-4D97-AF65-F5344CB8AC3E}">
        <p14:creationId xmlns:p14="http://schemas.microsoft.com/office/powerpoint/2010/main" val="36350940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46739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6.2.3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케라스를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 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LSTM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808505" y="1449915"/>
            <a:ext cx="59957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LSTM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사용한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IMDB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문제의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훈련 손실과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검증 손실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267" y="1231762"/>
            <a:ext cx="4030598" cy="528558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7897282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44841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95375" y="1853327"/>
            <a:ext cx="1018781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# RNN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 무엇이고 동작하는 방법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# LSTM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 무엇이고 긴 시퀀스에서 단순한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RNN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보다 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더 잘 작동하는 이유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#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케라스의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RNN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층을 사용하여 시퀀스 데이터를 처리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하는 방법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A5ACEE-CC9B-41F5-895E-AAB231363CC0}"/>
              </a:ext>
            </a:extLst>
          </p:cNvPr>
          <p:cNvSpPr txBox="1"/>
          <p:nvPr/>
        </p:nvSpPr>
        <p:spPr>
          <a:xfrm>
            <a:off x="9412941" y="6457890"/>
            <a:ext cx="2779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 이해하기</a:t>
            </a:r>
          </a:p>
        </p:txBody>
      </p:sp>
    </p:spTree>
    <p:extLst>
      <p:ext uri="{BB962C8B-B14F-4D97-AF65-F5344CB8AC3E}">
        <p14:creationId xmlns:p14="http://schemas.microsoft.com/office/powerpoint/2010/main" val="20734348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14300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86ACBF-C9AE-486D-8553-845CDB6DFF0D}"/>
              </a:ext>
            </a:extLst>
          </p:cNvPr>
          <p:cNvSpPr txBox="1"/>
          <p:nvPr/>
        </p:nvSpPr>
        <p:spPr>
          <a:xfrm>
            <a:off x="1934585" y="2967335"/>
            <a:ext cx="83228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 </a:t>
            </a:r>
            <a:r>
              <a:rPr lang="ko-KR" altLang="en-US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신경망의 고급 사용법</a:t>
            </a:r>
          </a:p>
        </p:txBody>
      </p:sp>
    </p:spTree>
    <p:extLst>
      <p:ext uri="{BB962C8B-B14F-4D97-AF65-F5344CB8AC3E}">
        <p14:creationId xmlns:p14="http://schemas.microsoft.com/office/powerpoint/2010/main" val="25014346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59715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8C98ED-6EA7-41E6-AD94-651A0F97490D}"/>
              </a:ext>
            </a:extLst>
          </p:cNvPr>
          <p:cNvSpPr txBox="1"/>
          <p:nvPr/>
        </p:nvSpPr>
        <p:spPr>
          <a:xfrm>
            <a:off x="493053" y="853031"/>
            <a:ext cx="11815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신경망의 성능과 </a:t>
            </a:r>
            <a:endParaRPr lang="en-US" altLang="ko-KR" sz="3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일반화 능력을 향상시키기 위한 고급 기술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3A45A4-F584-4353-AF60-7346D4F04C78}"/>
              </a:ext>
            </a:extLst>
          </p:cNvPr>
          <p:cNvSpPr txBox="1"/>
          <p:nvPr/>
        </p:nvSpPr>
        <p:spPr>
          <a:xfrm>
            <a:off x="1021970" y="2379340"/>
            <a:ext cx="7315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1. </a:t>
            </a:r>
            <a:r>
              <a:rPr lang="ko-KR" altLang="en-US" sz="3600" dirty="0">
                <a:solidFill>
                  <a:schemeClr val="bg1"/>
                </a:solidFill>
              </a:rPr>
              <a:t>순환 </a:t>
            </a:r>
            <a:r>
              <a:rPr lang="ko-KR" altLang="en-US" sz="3600" dirty="0" err="1">
                <a:solidFill>
                  <a:schemeClr val="bg1"/>
                </a:solidFill>
              </a:rPr>
              <a:t>드롭아웃</a:t>
            </a:r>
            <a:r>
              <a:rPr lang="ko-KR" altLang="en-US" sz="36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>
                <a:solidFill>
                  <a:schemeClr val="bg1"/>
                </a:solidFill>
              </a:rPr>
              <a:t>순환 층에서 과대적합을 방지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84CEB6-7072-4BCC-A959-A4CED90089A5}"/>
              </a:ext>
            </a:extLst>
          </p:cNvPr>
          <p:cNvSpPr txBox="1"/>
          <p:nvPr/>
        </p:nvSpPr>
        <p:spPr>
          <a:xfrm>
            <a:off x="1021971" y="3335015"/>
            <a:ext cx="10757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2. </a:t>
            </a:r>
            <a:r>
              <a:rPr lang="ko-KR" altLang="en-US" sz="3600" dirty="0" err="1">
                <a:solidFill>
                  <a:schemeClr val="bg1"/>
                </a:solidFill>
              </a:rPr>
              <a:t>스태킹</a:t>
            </a:r>
            <a:r>
              <a:rPr lang="ko-KR" altLang="en-US" sz="3600" dirty="0">
                <a:solidFill>
                  <a:schemeClr val="bg1"/>
                </a:solidFill>
              </a:rPr>
              <a:t> 순환 층 </a:t>
            </a:r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>
                <a:solidFill>
                  <a:schemeClr val="bg1"/>
                </a:solidFill>
              </a:rPr>
              <a:t>네트워크의 표현 능력을 증가</a:t>
            </a:r>
            <a:r>
              <a:rPr lang="en-US" altLang="ko-KR" sz="2800" dirty="0">
                <a:solidFill>
                  <a:schemeClr val="bg1"/>
                </a:solidFill>
              </a:rPr>
              <a:t>(</a:t>
            </a:r>
            <a:r>
              <a:rPr lang="ko-KR" altLang="en-US" sz="2800" dirty="0">
                <a:solidFill>
                  <a:schemeClr val="bg1"/>
                </a:solidFill>
              </a:rPr>
              <a:t>계산 비용 많이 듦</a:t>
            </a:r>
            <a:r>
              <a:rPr lang="en-US" altLang="ko-KR" sz="2800" dirty="0">
                <a:solidFill>
                  <a:schemeClr val="bg1"/>
                </a:solidFill>
              </a:rPr>
              <a:t>)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574E08-A7F1-4CB9-8908-BFA7FB12E352}"/>
              </a:ext>
            </a:extLst>
          </p:cNvPr>
          <p:cNvSpPr txBox="1"/>
          <p:nvPr/>
        </p:nvSpPr>
        <p:spPr>
          <a:xfrm>
            <a:off x="1021971" y="4285539"/>
            <a:ext cx="107576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3. </a:t>
            </a:r>
            <a:r>
              <a:rPr lang="ko-KR" altLang="en-US" sz="3600" dirty="0">
                <a:solidFill>
                  <a:schemeClr val="bg1"/>
                </a:solidFill>
              </a:rPr>
              <a:t>양방향 순환 층 </a:t>
            </a:r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>
                <a:solidFill>
                  <a:schemeClr val="bg1"/>
                </a:solidFill>
              </a:rPr>
              <a:t>순환 네트워크에 같은 정보를 다른 방향으로 주입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                                     -&gt;</a:t>
            </a:r>
            <a:r>
              <a:rPr lang="ko-KR" altLang="en-US" sz="2800" dirty="0">
                <a:solidFill>
                  <a:schemeClr val="bg1"/>
                </a:solidFill>
              </a:rPr>
              <a:t> 정확도 증가</a:t>
            </a:r>
            <a:r>
              <a:rPr lang="en-US" altLang="ko-KR" sz="2800" dirty="0">
                <a:solidFill>
                  <a:schemeClr val="bg1"/>
                </a:solidFill>
              </a:rPr>
              <a:t>,</a:t>
            </a:r>
            <a:r>
              <a:rPr lang="ko-KR" altLang="en-US" sz="2800" dirty="0">
                <a:solidFill>
                  <a:schemeClr val="bg1"/>
                </a:solidFill>
              </a:rPr>
              <a:t> 기억을 더 오래 유지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858250" y="6457890"/>
            <a:ext cx="319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신경망의 고급 사용법</a:t>
            </a:r>
          </a:p>
        </p:txBody>
      </p:sp>
    </p:spTree>
    <p:extLst>
      <p:ext uri="{BB962C8B-B14F-4D97-AF65-F5344CB8AC3E}">
        <p14:creationId xmlns:p14="http://schemas.microsoft.com/office/powerpoint/2010/main" val="41304895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425116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8C98ED-6EA7-41E6-AD94-651A0F97490D}"/>
              </a:ext>
            </a:extLst>
          </p:cNvPr>
          <p:cNvSpPr txBox="1"/>
          <p:nvPr/>
        </p:nvSpPr>
        <p:spPr>
          <a:xfrm>
            <a:off x="486335" y="815770"/>
            <a:ext cx="4457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6.3.1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기온 예측 문제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858250" y="6457890"/>
            <a:ext cx="319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신경망의 고급 사용법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4F123D-138C-4640-9EE1-6293A4245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64" y="1721082"/>
            <a:ext cx="10225042" cy="4154662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3EEB53F-13E5-4F1B-998A-634DF2EA3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573" y="1542942"/>
            <a:ext cx="2196115" cy="5115003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7A66CCA-E9C7-438E-B36D-1027FEFBA30E}"/>
              </a:ext>
            </a:extLst>
          </p:cNvPr>
          <p:cNvSpPr/>
          <p:nvPr/>
        </p:nvSpPr>
        <p:spPr>
          <a:xfrm>
            <a:off x="618564" y="5647765"/>
            <a:ext cx="645459" cy="227979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A5351A1-5661-44BA-93F6-2D93174197AF}"/>
              </a:ext>
            </a:extLst>
          </p:cNvPr>
          <p:cNvCxnSpPr/>
          <p:nvPr/>
        </p:nvCxnSpPr>
        <p:spPr>
          <a:xfrm>
            <a:off x="8153400" y="3284220"/>
            <a:ext cx="704850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4FC9C24-4145-456C-A92E-CBE969E1829B}"/>
              </a:ext>
            </a:extLst>
          </p:cNvPr>
          <p:cNvSpPr txBox="1"/>
          <p:nvPr/>
        </p:nvSpPr>
        <p:spPr>
          <a:xfrm>
            <a:off x="8858250" y="3022610"/>
            <a:ext cx="1281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</a:rPr>
              <a:t>42</a:t>
            </a:r>
            <a:r>
              <a:rPr lang="ko-KR" altLang="en-US" sz="2800" dirty="0">
                <a:solidFill>
                  <a:srgbClr val="FF0000"/>
                </a:solidFill>
              </a:rPr>
              <a:t>만개</a:t>
            </a:r>
          </a:p>
        </p:txBody>
      </p:sp>
    </p:spTree>
    <p:extLst>
      <p:ext uri="{BB962C8B-B14F-4D97-AF65-F5344CB8AC3E}">
        <p14:creationId xmlns:p14="http://schemas.microsoft.com/office/powerpoint/2010/main" val="266262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메이플스토리"/>
        <a:ea typeface="메이플스토리"/>
        <a:cs typeface=""/>
      </a:majorFont>
      <a:minorFont>
        <a:latin typeface="메이플스토리"/>
        <a:ea typeface="메이플스토리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1994</TotalTime>
  <Words>3962</Words>
  <Application>Microsoft Office PowerPoint</Application>
  <PresentationFormat>와이드스크린</PresentationFormat>
  <Paragraphs>653</Paragraphs>
  <Slides>142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142</vt:i4>
      </vt:variant>
    </vt:vector>
  </HeadingPairs>
  <TitlesOfParts>
    <vt:vector size="146" baseType="lpstr">
      <vt:lpstr>메이플스토리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안준헌</dc:creator>
  <cp:lastModifiedBy>안준헌</cp:lastModifiedBy>
  <cp:revision>203</cp:revision>
  <dcterms:created xsi:type="dcterms:W3CDTF">2020-01-03T15:51:00Z</dcterms:created>
  <dcterms:modified xsi:type="dcterms:W3CDTF">2020-01-05T19:53:50Z</dcterms:modified>
</cp:coreProperties>
</file>